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handoutMasterIdLst>
    <p:handoutMasterId r:id="rId36"/>
  </p:handoutMasterIdLst>
  <p:sldIdLst>
    <p:sldId id="256" r:id="rId2"/>
    <p:sldId id="307" r:id="rId3"/>
    <p:sldId id="313" r:id="rId4"/>
    <p:sldId id="314" r:id="rId5"/>
    <p:sldId id="308" r:id="rId6"/>
    <p:sldId id="270" r:id="rId7"/>
    <p:sldId id="312" r:id="rId8"/>
    <p:sldId id="317" r:id="rId9"/>
    <p:sldId id="279" r:id="rId10"/>
    <p:sldId id="276" r:id="rId11"/>
    <p:sldId id="285" r:id="rId12"/>
    <p:sldId id="282" r:id="rId13"/>
    <p:sldId id="284" r:id="rId14"/>
    <p:sldId id="283" r:id="rId15"/>
    <p:sldId id="287" r:id="rId16"/>
    <p:sldId id="288" r:id="rId17"/>
    <p:sldId id="289" r:id="rId18"/>
    <p:sldId id="290" r:id="rId19"/>
    <p:sldId id="291" r:id="rId20"/>
    <p:sldId id="292" r:id="rId21"/>
    <p:sldId id="293" r:id="rId22"/>
    <p:sldId id="294" r:id="rId23"/>
    <p:sldId id="295" r:id="rId24"/>
    <p:sldId id="296" r:id="rId25"/>
    <p:sldId id="316" r:id="rId26"/>
    <p:sldId id="298" r:id="rId27"/>
    <p:sldId id="299" r:id="rId28"/>
    <p:sldId id="301" r:id="rId29"/>
    <p:sldId id="302" r:id="rId30"/>
    <p:sldId id="303" r:id="rId31"/>
    <p:sldId id="304" r:id="rId32"/>
    <p:sldId id="305" r:id="rId33"/>
    <p:sldId id="306" r:id="rId34"/>
  </p:sldIdLst>
  <p:sldSz cx="18288000" cy="10287000"/>
  <p:notesSz cx="6797675" cy="9926638"/>
  <p:embeddedFontLst>
    <p:embeddedFont>
      <p:font typeface="Crimson Roman" panose="020B0604020202020204" charset="0"/>
      <p:regular r:id="rId37"/>
    </p:embeddedFont>
    <p:embeddedFont>
      <p:font typeface="Nunito Sans Bold" panose="020B0604020202020204" charset="0"/>
      <p:regular r:id="rId38"/>
    </p:embeddedFont>
    <p:embeddedFont>
      <p:font typeface="Calibri" panose="020F0502020204030204" pitchFamily="34" charset="0"/>
      <p:regular r:id="rId39"/>
      <p:bold r:id="rId40"/>
      <p:italic r:id="rId41"/>
      <p:boldItalic r:id="rId42"/>
    </p:embeddedFont>
    <p:embeddedFont>
      <p:font typeface="Crimson Roman Bold" panose="020B0604020202020204" charset="0"/>
      <p:regular r:id="rId43"/>
    </p:embeddedFont>
    <p:embeddedFont>
      <p:font typeface="Tahoma" panose="020B0604030504040204" pitchFamily="34" charset="0"/>
      <p:regular r:id="rId44"/>
      <p:bold r:id="rId45"/>
    </p:embeddedFont>
    <p:embeddedFont>
      <p:font typeface="Arial Narrow" panose="020B0606020202030204" pitchFamily="34" charset="0"/>
      <p:regular r:id="rId46"/>
      <p:bold r:id="rId47"/>
      <p:italic r:id="rId48"/>
      <p:boldItalic r:id="rId49"/>
    </p:embeddedFont>
    <p:embeddedFont>
      <p:font typeface="Arial Black" panose="020B0A04020102020204" pitchFamily="34" charset="0"/>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guide id="3"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200"/>
    <a:srgbClr val="D4AF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22" autoAdjust="0"/>
  </p:normalViewPr>
  <p:slideViewPr>
    <p:cSldViewPr>
      <p:cViewPr varScale="1">
        <p:scale>
          <a:sx n="56" d="100"/>
          <a:sy n="56" d="100"/>
        </p:scale>
        <p:origin x="643" y="38"/>
      </p:cViewPr>
      <p:guideLst>
        <p:guide orient="horz" pos="2184"/>
        <p:guide pos="288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EDBDE928-3585-466B-8DED-61DEA5951ED7}" type="datetimeFigureOut">
              <a:rPr lang="uk-UA" smtClean="0"/>
              <a:t>09.01.2026</a:t>
            </a:fld>
            <a:endParaRPr lang="uk-UA"/>
          </a:p>
        </p:txBody>
      </p:sp>
      <p:sp>
        <p:nvSpPr>
          <p:cNvPr id="4" name="Нижний колонтитул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4D25A7C4-72D6-4888-886B-7ECD48D6C378}" type="slidenum">
              <a:rPr lang="uk-UA" smtClean="0"/>
              <a:t>‹#›</a:t>
            </a:fld>
            <a:endParaRPr lang="uk-UA"/>
          </a:p>
        </p:txBody>
      </p:sp>
    </p:spTree>
    <p:extLst>
      <p:ext uri="{BB962C8B-B14F-4D97-AF65-F5344CB8AC3E}">
        <p14:creationId xmlns:p14="http://schemas.microsoft.com/office/powerpoint/2010/main" val="193542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E896B7CD-0BD0-49F5-8ED0-ABE55DC5D1EA}" type="datetimeFigureOut">
              <a:rPr lang="uk-UA" smtClean="0"/>
              <a:t>09.01.2026</a:t>
            </a:fld>
            <a:endParaRPr lang="uk-UA"/>
          </a:p>
        </p:txBody>
      </p:sp>
      <p:sp>
        <p:nvSpPr>
          <p:cNvPr id="4" name="Образ слайда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0F8A09E2-4B37-4D05-8A0D-E6D86FCD6A3C}" type="slidenum">
              <a:rPr lang="uk-UA" smtClean="0"/>
              <a:t>‹#›</a:t>
            </a:fld>
            <a:endParaRPr lang="uk-UA"/>
          </a:p>
        </p:txBody>
      </p:sp>
    </p:spTree>
    <p:extLst>
      <p:ext uri="{BB962C8B-B14F-4D97-AF65-F5344CB8AC3E}">
        <p14:creationId xmlns:p14="http://schemas.microsoft.com/office/powerpoint/2010/main" val="2798292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F8A09E2-4B37-4D05-8A0D-E6D86FCD6A3C}" type="slidenum">
              <a:rPr lang="uk-UA" smtClean="0"/>
              <a:t>2</a:t>
            </a:fld>
            <a:endParaRPr lang="uk-UA"/>
          </a:p>
        </p:txBody>
      </p:sp>
    </p:spTree>
    <p:extLst>
      <p:ext uri="{BB962C8B-B14F-4D97-AF65-F5344CB8AC3E}">
        <p14:creationId xmlns:p14="http://schemas.microsoft.com/office/powerpoint/2010/main" val="416982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F8A09E2-4B37-4D05-8A0D-E6D86FCD6A3C}" type="slidenum">
              <a:rPr lang="uk-UA" smtClean="0"/>
              <a:t>5</a:t>
            </a:fld>
            <a:endParaRPr lang="uk-UA"/>
          </a:p>
        </p:txBody>
      </p:sp>
    </p:spTree>
    <p:extLst>
      <p:ext uri="{BB962C8B-B14F-4D97-AF65-F5344CB8AC3E}">
        <p14:creationId xmlns:p14="http://schemas.microsoft.com/office/powerpoint/2010/main" val="418113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F8A09E2-4B37-4D05-8A0D-E6D86FCD6A3C}" type="slidenum">
              <a:rPr lang="uk-UA" smtClean="0"/>
              <a:t>23</a:t>
            </a:fld>
            <a:endParaRPr lang="uk-UA"/>
          </a:p>
        </p:txBody>
      </p:sp>
    </p:spTree>
    <p:extLst>
      <p:ext uri="{BB962C8B-B14F-4D97-AF65-F5344CB8AC3E}">
        <p14:creationId xmlns:p14="http://schemas.microsoft.com/office/powerpoint/2010/main" val="4730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F8A09E2-4B37-4D05-8A0D-E6D86FCD6A3C}" type="slidenum">
              <a:rPr lang="uk-UA" smtClean="0"/>
              <a:t>29</a:t>
            </a:fld>
            <a:endParaRPr lang="uk-UA"/>
          </a:p>
        </p:txBody>
      </p:sp>
    </p:spTree>
    <p:extLst>
      <p:ext uri="{BB962C8B-B14F-4D97-AF65-F5344CB8AC3E}">
        <p14:creationId xmlns:p14="http://schemas.microsoft.com/office/powerpoint/2010/main" val="34858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index.ukrposhta.ua/find-post-index" TargetMode="External"/><Relationship Id="rId7" Type="http://schemas.openxmlformats.org/officeDocument/2006/relationships/image" Target="../media/image33.jp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3.jpg"/><Relationship Id="rId4" Type="http://schemas.openxmlformats.org/officeDocument/2006/relationships/image" Target="../media/image55.svg"/><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hyperlink" Target="https://online.minjust.gov.ua/login" TargetMode="External"/><Relationship Id="rId5" Type="http://schemas.openxmlformats.org/officeDocument/2006/relationships/hyperlink" Target="https://diia.gov.ua/services/informaciya-z-derzhavnogo-reyestru-rechovih-prav-na-neruhome-majno" TargetMode="External"/><Relationship Id="rId10" Type="http://schemas.openxmlformats.org/officeDocument/2006/relationships/hyperlink" Target="https://e.land.gov.ua/" TargetMode="External"/><Relationship Id="rId4" Type="http://schemas.openxmlformats.org/officeDocument/2006/relationships/image" Target="../media/image58.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3.png"/><Relationship Id="rId7" Type="http://schemas.openxmlformats.org/officeDocument/2006/relationships/image" Target="../media/image73.svg"/><Relationship Id="rId2" Type="http://schemas.openxmlformats.org/officeDocument/2006/relationships/image" Target="../media/image62.wmf"/><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46.svg"/><Relationship Id="rId4" Type="http://schemas.openxmlformats.org/officeDocument/2006/relationships/image" Target="../media/image64.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9.svg"/><Relationship Id="rId2" Type="http://schemas.openxmlformats.org/officeDocument/2006/relationships/hyperlink" Target="https://e-driver.mvs.gov.ua/login" TargetMode="Externa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hyperlink" Target="https://usr.minjust.gov.ua/" TargetMode="Externa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9.jpg"/><Relationship Id="rId11" Type="http://schemas.openxmlformats.org/officeDocument/2006/relationships/image" Target="../media/image92.sv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hyperlink" Target="https://ukrpatent.or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sv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image" Target="../media/image101.svg"/><Relationship Id="rId4" Type="http://schemas.openxmlformats.org/officeDocument/2006/relationships/image" Target="../media/image84.png"/><Relationship Id="rId9"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56.png"/><Relationship Id="rId12"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hyperlink" Target="https://diia.gov.ua/services/dovidka-pro-dohodi" TargetMode="External"/><Relationship Id="rId11" Type="http://schemas.openxmlformats.org/officeDocument/2006/relationships/image" Target="../media/image108.svg"/><Relationship Id="rId5" Type="http://schemas.openxmlformats.org/officeDocument/2006/relationships/image" Target="../media/image91.png"/><Relationship Id="rId10" Type="http://schemas.openxmlformats.org/officeDocument/2006/relationships/image" Target="../media/image93.png"/><Relationship Id="rId4" Type="http://schemas.openxmlformats.org/officeDocument/2006/relationships/hyperlink" Target="https://cabinet.tax.gov.ua/login" TargetMode="External"/><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16.svg"/><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3.png"/><Relationship Id="rId5" Type="http://schemas.openxmlformats.org/officeDocument/2006/relationships/image" Target="../media/image85.png"/><Relationship Id="rId10" Type="http://schemas.openxmlformats.org/officeDocument/2006/relationships/hyperlink" Target="https://thedigital.gov.ua/iban" TargetMode="External"/><Relationship Id="rId4" Type="http://schemas.openxmlformats.org/officeDocument/2006/relationships/image" Target="../media/image84.pn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84.png"/><Relationship Id="rId4" Type="http://schemas.openxmlformats.org/officeDocument/2006/relationships/image" Target="../media/image13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31.jp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8.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41.svg"/><Relationship Id="rId5" Type="http://schemas.openxmlformats.org/officeDocument/2006/relationships/image" Target="../media/image122.png"/><Relationship Id="rId4" Type="http://schemas.openxmlformats.org/officeDocument/2006/relationships/image" Target="../media/image121.jpe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84.png"/><Relationship Id="rId7" Type="http://schemas.openxmlformats.org/officeDocument/2006/relationships/hyperlink" Target="https://usr.minjust.gov.ua/" TargetMode="External"/><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8.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1.jpe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31.jp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5.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133600" y="3162300"/>
            <a:ext cx="6096000" cy="3046988"/>
          </a:xfrm>
          <a:prstGeom prst="rect">
            <a:avLst/>
          </a:prstGeom>
        </p:spPr>
        <p:txBody>
          <a:bodyPr wrap="square" lIns="0" tIns="0" rIns="0" bIns="0" rtlCol="0" anchor="t">
            <a:spAutoFit/>
          </a:bodyPr>
          <a:lstStyle/>
          <a:p>
            <a:r>
              <a:rPr lang="uk-UA" sz="6600" dirty="0"/>
              <a:t>ДЕКЛАРАЦІЙНА КАМПАНІЯ </a:t>
            </a:r>
          </a:p>
          <a:p>
            <a:r>
              <a:rPr lang="uk-UA" sz="6600" dirty="0" smtClean="0"/>
              <a:t>2026 РОКУ</a:t>
            </a:r>
            <a:endParaRPr lang="en-US" sz="6600" b="1" spc="-94" dirty="0">
              <a:solidFill>
                <a:srgbClr val="393939"/>
              </a:solidFill>
              <a:latin typeface="Crimson Roman Bold"/>
            </a:endParaRPr>
          </a:p>
        </p:txBody>
      </p:sp>
      <p:sp>
        <p:nvSpPr>
          <p:cNvPr id="9" name="TextBox 9"/>
          <p:cNvSpPr txBox="1"/>
          <p:nvPr/>
        </p:nvSpPr>
        <p:spPr>
          <a:xfrm>
            <a:off x="2096069" y="6209288"/>
            <a:ext cx="4114801" cy="3168816"/>
          </a:xfrm>
          <a:prstGeom prst="rect">
            <a:avLst/>
          </a:prstGeom>
        </p:spPr>
        <p:txBody>
          <a:bodyPr wrap="square" lIns="0" tIns="0" rIns="0" bIns="0" rtlCol="0" anchor="t">
            <a:spAutoFit/>
          </a:bodyPr>
          <a:lstStyle/>
          <a:p>
            <a:pPr>
              <a:lnSpc>
                <a:spcPts val="5040"/>
              </a:lnSpc>
              <a:spcBef>
                <a:spcPct val="0"/>
              </a:spcBef>
            </a:pPr>
            <a:r>
              <a:rPr lang="uk-UA" sz="3200" spc="72" dirty="0">
                <a:solidFill>
                  <a:srgbClr val="393939"/>
                </a:solidFill>
                <a:latin typeface="Crimson Roman"/>
              </a:rPr>
              <a:t>Уповноважений з антикорупційної </a:t>
            </a:r>
            <a:r>
              <a:rPr lang="uk-UA" sz="3200" spc="72" dirty="0" smtClean="0">
                <a:solidFill>
                  <a:srgbClr val="393939"/>
                </a:solidFill>
                <a:latin typeface="Crimson Roman"/>
              </a:rPr>
              <a:t>діяльності</a:t>
            </a:r>
          </a:p>
          <a:p>
            <a:pPr>
              <a:lnSpc>
                <a:spcPts val="5040"/>
              </a:lnSpc>
              <a:spcBef>
                <a:spcPct val="0"/>
              </a:spcBef>
            </a:pPr>
            <a:r>
              <a:rPr lang="uk-UA" sz="3200" spc="72" dirty="0" smtClean="0">
                <a:solidFill>
                  <a:srgbClr val="393939"/>
                </a:solidFill>
                <a:latin typeface="Crimson Roman"/>
              </a:rPr>
              <a:t> Анна </a:t>
            </a:r>
            <a:r>
              <a:rPr lang="uk-UA" sz="3200" spc="72" dirty="0" smtClean="0">
                <a:solidFill>
                  <a:srgbClr val="393939"/>
                </a:solidFill>
                <a:latin typeface="Crimson Roman"/>
              </a:rPr>
              <a:t>Мельник</a:t>
            </a:r>
          </a:p>
          <a:p>
            <a:pPr>
              <a:lnSpc>
                <a:spcPts val="5040"/>
              </a:lnSpc>
              <a:spcBef>
                <a:spcPct val="0"/>
              </a:spcBef>
            </a:pPr>
            <a:r>
              <a:rPr lang="uk-UA" sz="3200" spc="72" dirty="0" err="1" smtClean="0">
                <a:solidFill>
                  <a:srgbClr val="393939"/>
                </a:solidFill>
                <a:latin typeface="Crimson Roman"/>
              </a:rPr>
              <a:t>Тел</a:t>
            </a:r>
            <a:r>
              <a:rPr lang="uk-UA" sz="3200" spc="72" dirty="0" smtClean="0">
                <a:solidFill>
                  <a:srgbClr val="393939"/>
                </a:solidFill>
                <a:latin typeface="Crimson Roman"/>
              </a:rPr>
              <a:t>. + 380990039399</a:t>
            </a:r>
            <a:endParaRPr lang="uk-UA" sz="3200" spc="72" dirty="0">
              <a:solidFill>
                <a:srgbClr val="393939"/>
              </a:solidFill>
              <a:latin typeface="Crimson Roman"/>
            </a:endParaRPr>
          </a:p>
        </p:txBody>
      </p:sp>
      <p:grpSp>
        <p:nvGrpSpPr>
          <p:cNvPr id="11" name="Group 2"/>
          <p:cNvGrpSpPr/>
          <p:nvPr/>
        </p:nvGrpSpPr>
        <p:grpSpPr>
          <a:xfrm>
            <a:off x="1295400" y="1028700"/>
            <a:ext cx="228600" cy="8382000"/>
            <a:chOff x="0" y="0"/>
            <a:chExt cx="10381979" cy="9948380"/>
          </a:xfrm>
        </p:grpSpPr>
        <p:sp>
          <p:nvSpPr>
            <p:cNvPr id="12" name="Freeform 3"/>
            <p:cNvSpPr/>
            <p:nvPr/>
          </p:nvSpPr>
          <p:spPr>
            <a:xfrm>
              <a:off x="0" y="0"/>
              <a:ext cx="10381996" cy="9948418"/>
            </a:xfrm>
            <a:custGeom>
              <a:avLst/>
              <a:gdLst/>
              <a:ahLst/>
              <a:cxnLst/>
              <a:rect l="l" t="t" r="r" b="b"/>
              <a:pathLst>
                <a:path w="10381996" h="9948418">
                  <a:moveTo>
                    <a:pt x="0" y="0"/>
                  </a:moveTo>
                  <a:lnTo>
                    <a:pt x="10381996" y="0"/>
                  </a:lnTo>
                  <a:lnTo>
                    <a:pt x="10381996" y="9948418"/>
                  </a:lnTo>
                  <a:lnTo>
                    <a:pt x="0" y="9948418"/>
                  </a:lnTo>
                  <a:lnTo>
                    <a:pt x="0" y="0"/>
                  </a:lnTo>
                  <a:close/>
                </a:path>
              </a:pathLst>
            </a:custGeom>
            <a:blipFill>
              <a:blip r:embed="rId2"/>
              <a:stretch>
                <a:fillRect l="-21847" r="-21847"/>
              </a:stretch>
            </a:blipFill>
          </p:spPr>
        </p:sp>
      </p:grpSp>
      <p:pic>
        <p:nvPicPr>
          <p:cNvPr id="13" name="Рисунок 12">
            <a:extLst>
              <a:ext uri="{FF2B5EF4-FFF2-40B4-BE49-F238E27FC236}">
                <a16:creationId xmlns:a16="http://schemas.microsoft.com/office/drawing/2014/main" id="{9D81CF56-2313-4E76-9F0E-767DD28F5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778"/>
          <a:stretch/>
        </p:blipFill>
        <p:spPr>
          <a:xfrm>
            <a:off x="7924800" y="270038"/>
            <a:ext cx="11049000" cy="950073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7600" y="1"/>
            <a:ext cx="30480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1/16</a:t>
            </a:r>
          </a:p>
        </p:txBody>
      </p:sp>
      <p:sp>
        <p:nvSpPr>
          <p:cNvPr id="9" name="Прямоугольник 8"/>
          <p:cNvSpPr/>
          <p:nvPr/>
        </p:nvSpPr>
        <p:spPr>
          <a:xfrm>
            <a:off x="838200" y="419100"/>
            <a:ext cx="8444941" cy="584775"/>
          </a:xfrm>
          <a:prstGeom prst="rect">
            <a:avLst/>
          </a:prstGeom>
        </p:spPr>
        <p:txBody>
          <a:bodyPr wrap="none">
            <a:spAutoFit/>
          </a:bodyPr>
          <a:lstStyle/>
          <a:p>
            <a:r>
              <a:rPr lang="ru-RU"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ВИД ДЕКЛАРАЦІЇ ТА ЗВІТНИЙ ПЕРІОД</a:t>
            </a:r>
            <a:endParaRPr lang="uk-UA" sz="3200"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rotWithShape="1">
          <a:blip r:embed="rId2">
            <a:extLst>
              <a:ext uri="{28A0092B-C50C-407E-A947-70E740481C1C}">
                <a14:useLocalDpi xmlns:a14="http://schemas.microsoft.com/office/drawing/2010/main" val="0"/>
              </a:ext>
            </a:extLst>
          </a:blip>
          <a:srcRect l="7502" t="17115" r="70432" b="60647"/>
          <a:stretch/>
        </p:blipFill>
        <p:spPr>
          <a:xfrm>
            <a:off x="15011400" y="419100"/>
            <a:ext cx="2590800" cy="3870202"/>
          </a:xfrm>
          <a:prstGeom prst="rect">
            <a:avLst/>
          </a:prstGeom>
        </p:spPr>
      </p:pic>
      <p:pic>
        <p:nvPicPr>
          <p:cNvPr id="13" name="Рисунок 12"/>
          <p:cNvPicPr>
            <a:picLocks noChangeAspect="1"/>
          </p:cNvPicPr>
          <p:nvPr/>
        </p:nvPicPr>
        <p:blipFill rotWithShape="1">
          <a:blip r:embed="rId3"/>
          <a:srcRect l="31032" t="36684" r="14048" b="45679"/>
          <a:stretch/>
        </p:blipFill>
        <p:spPr>
          <a:xfrm>
            <a:off x="762000" y="2247900"/>
            <a:ext cx="10043885" cy="1814286"/>
          </a:xfrm>
          <a:prstGeom prst="rect">
            <a:avLst/>
          </a:prstGeom>
        </p:spPr>
      </p:pic>
      <p:cxnSp>
        <p:nvCxnSpPr>
          <p:cNvPr id="14" name="Прямая соединительная линия 13"/>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16" name="Дуга 15"/>
          <p:cNvSpPr/>
          <p:nvPr/>
        </p:nvSpPr>
        <p:spPr>
          <a:xfrm rot="16046623">
            <a:off x="10776634" y="1461017"/>
            <a:ext cx="1462402" cy="2378812"/>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7" name="TextBox 16"/>
          <p:cNvSpPr txBox="1"/>
          <p:nvPr/>
        </p:nvSpPr>
        <p:spPr>
          <a:xfrm>
            <a:off x="7848600" y="1409700"/>
            <a:ext cx="3886200" cy="707886"/>
          </a:xfrm>
          <a:prstGeom prst="rect">
            <a:avLst/>
          </a:prstGeom>
          <a:noFill/>
        </p:spPr>
        <p:txBody>
          <a:bodyPr wrap="square" rtlCol="0">
            <a:spAutoFit/>
          </a:bodyPr>
          <a:lstStyle/>
          <a:p>
            <a:r>
              <a:rPr lang="uk-UA" sz="2000" dirty="0">
                <a:latin typeface="Arial Narrow" panose="020B0606020202030204" pitchFamily="34" charset="0"/>
              </a:rPr>
              <a:t>Необхідно обрати РІК за який буде подаватись декларація</a:t>
            </a:r>
          </a:p>
        </p:txBody>
      </p:sp>
      <p:sp>
        <p:nvSpPr>
          <p:cNvPr id="18" name="Скругленный прямоугольник 17"/>
          <p:cNvSpPr/>
          <p:nvPr/>
        </p:nvSpPr>
        <p:spPr>
          <a:xfrm>
            <a:off x="1143000" y="3314700"/>
            <a:ext cx="8610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TextBox 18"/>
          <p:cNvSpPr txBox="1"/>
          <p:nvPr/>
        </p:nvSpPr>
        <p:spPr>
          <a:xfrm>
            <a:off x="10439400" y="3695700"/>
            <a:ext cx="3276600" cy="769441"/>
          </a:xfrm>
          <a:prstGeom prst="rect">
            <a:avLst/>
          </a:prstGeom>
          <a:noFill/>
        </p:spPr>
        <p:txBody>
          <a:bodyPr wrap="square" rtlCol="0">
            <a:spAutoFit/>
          </a:bodyPr>
          <a:lstStyle/>
          <a:p>
            <a:r>
              <a:rPr lang="uk-UA" sz="2200" dirty="0">
                <a:latin typeface="Arial Narrow" panose="020B0606020202030204" pitchFamily="34" charset="0"/>
              </a:rPr>
              <a:t>Обираєте один з запропонованих варіантів</a:t>
            </a:r>
          </a:p>
        </p:txBody>
      </p:sp>
      <p:pic>
        <p:nvPicPr>
          <p:cNvPr id="20" name="Рисунок 19"/>
          <p:cNvPicPr>
            <a:picLocks noChangeAspect="1"/>
          </p:cNvPicPr>
          <p:nvPr/>
        </p:nvPicPr>
        <p:blipFill rotWithShape="1">
          <a:blip r:embed="rId4">
            <a:extLst>
              <a:ext uri="{28A0092B-C50C-407E-A947-70E740481C1C}">
                <a14:useLocalDpi xmlns:a14="http://schemas.microsoft.com/office/drawing/2010/main" val="0"/>
              </a:ext>
            </a:extLst>
          </a:blip>
          <a:srcRect l="6958" t="22493" r="88410" b="74246"/>
          <a:stretch/>
        </p:blipFill>
        <p:spPr>
          <a:xfrm>
            <a:off x="10134600" y="3771900"/>
            <a:ext cx="246744" cy="246743"/>
          </a:xfrm>
          <a:prstGeom prst="rect">
            <a:avLst/>
          </a:prstGeom>
        </p:spPr>
      </p:pic>
      <p:grpSp>
        <p:nvGrpSpPr>
          <p:cNvPr id="54" name="Группа 53"/>
          <p:cNvGrpSpPr/>
          <p:nvPr/>
        </p:nvGrpSpPr>
        <p:grpSpPr>
          <a:xfrm>
            <a:off x="8610600" y="6057900"/>
            <a:ext cx="8763000" cy="3429000"/>
            <a:chOff x="10058400" y="7048500"/>
            <a:chExt cx="6629400" cy="2278797"/>
          </a:xfrm>
        </p:grpSpPr>
        <p:sp>
          <p:nvSpPr>
            <p:cNvPr id="44" name="Стрелка вправо 43"/>
            <p:cNvSpPr/>
            <p:nvPr/>
          </p:nvSpPr>
          <p:spPr>
            <a:xfrm>
              <a:off x="10058400" y="7124700"/>
              <a:ext cx="6629400" cy="152400"/>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5" name="Минус 44"/>
            <p:cNvSpPr/>
            <p:nvPr/>
          </p:nvSpPr>
          <p:spPr>
            <a:xfrm>
              <a:off x="10515600" y="7124700"/>
              <a:ext cx="5486400" cy="152400"/>
            </a:xfrm>
            <a:prstGeom prst="mathMinu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6" name="Ромб 45"/>
            <p:cNvSpPr/>
            <p:nvPr/>
          </p:nvSpPr>
          <p:spPr>
            <a:xfrm>
              <a:off x="11049000" y="7048500"/>
              <a:ext cx="304800" cy="3048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7" name="Ромб 46"/>
            <p:cNvSpPr/>
            <p:nvPr/>
          </p:nvSpPr>
          <p:spPr>
            <a:xfrm>
              <a:off x="15163800" y="7048500"/>
              <a:ext cx="304800" cy="3048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8" name="Правая фигурная скобка 47"/>
            <p:cNvSpPr/>
            <p:nvPr/>
          </p:nvSpPr>
          <p:spPr>
            <a:xfrm rot="5400000">
              <a:off x="12973050" y="6038850"/>
              <a:ext cx="571500" cy="4114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9" name="TextBox 48"/>
            <p:cNvSpPr txBox="1"/>
            <p:nvPr/>
          </p:nvSpPr>
          <p:spPr>
            <a:xfrm>
              <a:off x="10439400" y="7429500"/>
              <a:ext cx="1600200" cy="245446"/>
            </a:xfrm>
            <a:prstGeom prst="rect">
              <a:avLst/>
            </a:prstGeom>
            <a:noFill/>
          </p:spPr>
          <p:txBody>
            <a:bodyPr wrap="square" rtlCol="0">
              <a:spAutoFit/>
            </a:bodyPr>
            <a:lstStyle/>
            <a:p>
              <a:r>
                <a:rPr lang="uk-UA" b="1" dirty="0">
                  <a:solidFill>
                    <a:schemeClr val="tx2"/>
                  </a:solidFill>
                  <a:latin typeface="Arial Narrow" panose="020B0606020202030204" pitchFamily="34" charset="0"/>
                </a:rPr>
                <a:t>1 січня 2025 р.</a:t>
              </a:r>
            </a:p>
          </p:txBody>
        </p:sp>
        <p:sp>
          <p:nvSpPr>
            <p:cNvPr id="50" name="TextBox 49"/>
            <p:cNvSpPr txBox="1"/>
            <p:nvPr/>
          </p:nvSpPr>
          <p:spPr>
            <a:xfrm>
              <a:off x="14401800" y="7429500"/>
              <a:ext cx="1828800" cy="245446"/>
            </a:xfrm>
            <a:prstGeom prst="rect">
              <a:avLst/>
            </a:prstGeom>
            <a:noFill/>
          </p:spPr>
          <p:txBody>
            <a:bodyPr wrap="square" rtlCol="0">
              <a:spAutoFit/>
            </a:bodyPr>
            <a:lstStyle/>
            <a:p>
              <a:r>
                <a:rPr lang="uk-UA" b="1" dirty="0">
                  <a:solidFill>
                    <a:schemeClr val="tx2"/>
                  </a:solidFill>
                  <a:latin typeface="Arial Narrow" panose="020B0606020202030204" pitchFamily="34" charset="0"/>
                </a:rPr>
                <a:t>31 грудня 2025 р.</a:t>
              </a:r>
            </a:p>
          </p:txBody>
        </p:sp>
        <p:sp>
          <p:nvSpPr>
            <p:cNvPr id="51" name="TextBox 50"/>
            <p:cNvSpPr txBox="1"/>
            <p:nvPr/>
          </p:nvSpPr>
          <p:spPr>
            <a:xfrm>
              <a:off x="11201400" y="8496300"/>
              <a:ext cx="4191000" cy="830997"/>
            </a:xfrm>
            <a:prstGeom prst="rect">
              <a:avLst/>
            </a:prstGeom>
            <a:noFill/>
          </p:spPr>
          <p:txBody>
            <a:bodyPr wrap="square" rtlCol="0">
              <a:spAutoFit/>
            </a:bodyPr>
            <a:lstStyle/>
            <a:p>
              <a:pPr algn="ctr"/>
              <a:r>
                <a:rPr lang="uk-UA" sz="2400" dirty="0">
                  <a:latin typeface="Arial Narrow" panose="020B0606020202030204" pitchFamily="34" charset="0"/>
                </a:rPr>
                <a:t>Період, за який подається декларація</a:t>
              </a:r>
            </a:p>
          </p:txBody>
        </p:sp>
      </p:grpSp>
      <p:sp>
        <p:nvSpPr>
          <p:cNvPr id="52" name="Прямоугольник 51"/>
          <p:cNvSpPr/>
          <p:nvPr/>
        </p:nvSpPr>
        <p:spPr>
          <a:xfrm>
            <a:off x="0" y="4457700"/>
            <a:ext cx="9677400" cy="685800"/>
          </a:xfrm>
          <a:prstGeom prst="rect">
            <a:avLst/>
          </a:prstGeom>
          <a:solidFill>
            <a:srgbClr val="D4A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latin typeface="Arial Narrow" panose="020B0606020202030204" pitchFamily="34" charset="0"/>
              </a:rPr>
              <a:t>Щорічна декларація за 2025 рік </a:t>
            </a:r>
          </a:p>
        </p:txBody>
      </p:sp>
      <p:pic>
        <p:nvPicPr>
          <p:cNvPr id="55" name="Рисунок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19200" y="5448300"/>
            <a:ext cx="381000" cy="393633"/>
          </a:xfrm>
          <a:prstGeom prst="rect">
            <a:avLst/>
          </a:prstGeom>
        </p:spPr>
      </p:pic>
      <p:sp>
        <p:nvSpPr>
          <p:cNvPr id="56" name="TextBox 55"/>
          <p:cNvSpPr txBox="1"/>
          <p:nvPr/>
        </p:nvSpPr>
        <p:spPr>
          <a:xfrm>
            <a:off x="1676400" y="5524500"/>
            <a:ext cx="5257800" cy="523220"/>
          </a:xfrm>
          <a:prstGeom prst="rect">
            <a:avLst/>
          </a:prstGeom>
          <a:noFill/>
        </p:spPr>
        <p:txBody>
          <a:bodyPr wrap="square" rtlCol="0">
            <a:spAutoFit/>
          </a:bodyPr>
          <a:lstStyle/>
          <a:p>
            <a:r>
              <a:rPr lang="uk-UA" sz="2800" dirty="0">
                <a:latin typeface="Arial Narrow" panose="020B0606020202030204" pitchFamily="34" charset="0"/>
              </a:rPr>
              <a:t>КУРСАНТИ 1-4 КУРСУ НАВЧАННЯ</a:t>
            </a:r>
          </a:p>
        </p:txBody>
      </p:sp>
      <p:pic>
        <p:nvPicPr>
          <p:cNvPr id="58" name="Рисунок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95400" y="7277100"/>
            <a:ext cx="381000" cy="393633"/>
          </a:xfrm>
          <a:prstGeom prst="rect">
            <a:avLst/>
          </a:prstGeom>
        </p:spPr>
      </p:pic>
      <p:sp>
        <p:nvSpPr>
          <p:cNvPr id="60" name="TextBox 59"/>
          <p:cNvSpPr txBox="1"/>
          <p:nvPr/>
        </p:nvSpPr>
        <p:spPr>
          <a:xfrm>
            <a:off x="1752600" y="7429500"/>
            <a:ext cx="7543800" cy="523220"/>
          </a:xfrm>
          <a:prstGeom prst="rect">
            <a:avLst/>
          </a:prstGeom>
          <a:noFill/>
        </p:spPr>
        <p:txBody>
          <a:bodyPr wrap="square" rtlCol="0">
            <a:spAutoFit/>
          </a:bodyPr>
          <a:lstStyle/>
          <a:p>
            <a:r>
              <a:rPr lang="uk-UA" sz="2800" dirty="0">
                <a:latin typeface="Arial Narrow" panose="020B0606020202030204" pitchFamily="34" charset="0"/>
              </a:rPr>
              <a:t>КУРСАНТИ, ЗВІЛЬНЕННІ (відраховані) У 2025 РОЦІ</a:t>
            </a:r>
          </a:p>
        </p:txBody>
      </p:sp>
      <p:sp>
        <p:nvSpPr>
          <p:cNvPr id="62" name="TextBox 61"/>
          <p:cNvSpPr txBox="1"/>
          <p:nvPr/>
        </p:nvSpPr>
        <p:spPr>
          <a:xfrm>
            <a:off x="4953000" y="9029700"/>
            <a:ext cx="8915400" cy="584775"/>
          </a:xfrm>
          <a:prstGeom prst="rect">
            <a:avLst/>
          </a:prstGeom>
          <a:noFill/>
        </p:spPr>
        <p:txBody>
          <a:bodyPr wrap="square" rtlCol="0">
            <a:spAutoFit/>
          </a:bodyPr>
          <a:lstStyle/>
          <a:p>
            <a:r>
              <a:rPr lang="uk-UA" sz="3200" b="1" dirty="0">
                <a:solidFill>
                  <a:srgbClr val="EAB200"/>
                </a:solidFill>
                <a:latin typeface="Arial Narrow" panose="020B0606020202030204" pitchFamily="34" charset="0"/>
              </a:rPr>
              <a:t>НЕОБХІДНО ПОДАТИ ДО 31 БЕРЕЗНЯ 2026 РОКУ</a:t>
            </a:r>
          </a:p>
        </p:txBody>
      </p:sp>
      <p:sp>
        <p:nvSpPr>
          <p:cNvPr id="2" name="Прямоугольник 1"/>
          <p:cNvSpPr/>
          <p:nvPr/>
        </p:nvSpPr>
        <p:spPr>
          <a:xfrm>
            <a:off x="2590800" y="6286500"/>
            <a:ext cx="4920343" cy="646331"/>
          </a:xfrm>
          <a:prstGeom prst="rect">
            <a:avLst/>
          </a:prstGeom>
        </p:spPr>
        <p:txBody>
          <a:bodyPr wrap="square">
            <a:spAutoFit/>
          </a:bodyPr>
          <a:lstStyle/>
          <a:p>
            <a:r>
              <a:rPr lang="uk-UA" dirty="0">
                <a:latin typeface="Arial" panose="020B0604020202020204" pitchFamily="34" charset="0"/>
              </a:rPr>
              <a:t>я продовжую виконувати функції держави або місцевого самоврядування</a:t>
            </a:r>
            <a:endParaRPr lang="uk-UA" dirty="0"/>
          </a:p>
        </p:txBody>
      </p:sp>
      <p:pic>
        <p:nvPicPr>
          <p:cNvPr id="30" name="Рисунок 29"/>
          <p:cNvPicPr>
            <a:picLocks noChangeAspect="1"/>
          </p:cNvPicPr>
          <p:nvPr/>
        </p:nvPicPr>
        <p:blipFill rotWithShape="1">
          <a:blip r:embed="rId4">
            <a:extLst>
              <a:ext uri="{28A0092B-C50C-407E-A947-70E740481C1C}">
                <a14:useLocalDpi xmlns:a14="http://schemas.microsoft.com/office/drawing/2010/main" val="0"/>
              </a:ext>
            </a:extLst>
          </a:blip>
          <a:srcRect l="6958" t="22493" r="88410" b="74246"/>
          <a:stretch/>
        </p:blipFill>
        <p:spPr>
          <a:xfrm>
            <a:off x="2286000" y="6438900"/>
            <a:ext cx="246744" cy="246743"/>
          </a:xfrm>
          <a:prstGeom prst="rect">
            <a:avLst/>
          </a:prstGeom>
        </p:spPr>
      </p:pic>
      <p:sp>
        <p:nvSpPr>
          <p:cNvPr id="3" name="Прямоугольник 2"/>
          <p:cNvSpPr/>
          <p:nvPr/>
        </p:nvSpPr>
        <p:spPr>
          <a:xfrm>
            <a:off x="2590800" y="8039100"/>
            <a:ext cx="5486400" cy="646331"/>
          </a:xfrm>
          <a:prstGeom prst="rect">
            <a:avLst/>
          </a:prstGeom>
        </p:spPr>
        <p:txBody>
          <a:bodyPr wrap="square">
            <a:spAutoFit/>
          </a:bodyPr>
          <a:lstStyle/>
          <a:p>
            <a:r>
              <a:rPr lang="uk-UA" dirty="0">
                <a:latin typeface="Arial" panose="020B0604020202020204" pitchFamily="34" charset="0"/>
              </a:rPr>
              <a:t>я припинив(ла) виконувати функції держави або місцевого самоврядування (</a:t>
            </a:r>
            <a:r>
              <a:rPr lang="uk-UA" b="1" dirty="0">
                <a:latin typeface="Arial" panose="020B0604020202020204" pitchFamily="34" charset="0"/>
              </a:rPr>
              <a:t>після звільнення</a:t>
            </a:r>
            <a:r>
              <a:rPr lang="uk-UA" dirty="0">
                <a:latin typeface="Arial" panose="020B0604020202020204" pitchFamily="34" charset="0"/>
              </a:rPr>
              <a:t>)</a:t>
            </a:r>
            <a:endParaRPr lang="uk-UA" dirty="0"/>
          </a:p>
        </p:txBody>
      </p:sp>
      <p:pic>
        <p:nvPicPr>
          <p:cNvPr id="32" name="Рисунок 31"/>
          <p:cNvPicPr>
            <a:picLocks noChangeAspect="1"/>
          </p:cNvPicPr>
          <p:nvPr/>
        </p:nvPicPr>
        <p:blipFill rotWithShape="1">
          <a:blip r:embed="rId4">
            <a:extLst>
              <a:ext uri="{28A0092B-C50C-407E-A947-70E740481C1C}">
                <a14:useLocalDpi xmlns:a14="http://schemas.microsoft.com/office/drawing/2010/main" val="0"/>
              </a:ext>
            </a:extLst>
          </a:blip>
          <a:srcRect l="6958" t="22493" r="88410" b="74246"/>
          <a:stretch/>
        </p:blipFill>
        <p:spPr>
          <a:xfrm>
            <a:off x="2286000" y="8191500"/>
            <a:ext cx="246744" cy="246743"/>
          </a:xfrm>
          <a:prstGeom prst="rect">
            <a:avLst/>
          </a:prstGeom>
        </p:spPr>
      </p:pic>
      <p:pic>
        <p:nvPicPr>
          <p:cNvPr id="5" name="Рисунок 4">
            <a:extLst>
              <a:ext uri="{FF2B5EF4-FFF2-40B4-BE49-F238E27FC236}">
                <a16:creationId xmlns:a16="http://schemas.microsoft.com/office/drawing/2014/main" id="{3B55A991-CCDD-47E3-B25F-96180DB5815D}"/>
              </a:ext>
            </a:extLst>
          </p:cNvPr>
          <p:cNvPicPr>
            <a:picLocks noChangeAspect="1"/>
          </p:cNvPicPr>
          <p:nvPr/>
        </p:nvPicPr>
        <p:blipFill>
          <a:blip r:embed="rId6"/>
          <a:stretch>
            <a:fillRect/>
          </a:stretch>
        </p:blipFill>
        <p:spPr>
          <a:xfrm>
            <a:off x="11493546" y="769350"/>
            <a:ext cx="2222453" cy="2538617"/>
          </a:xfrm>
          <a:prstGeom prst="rect">
            <a:avLst/>
          </a:prstGeom>
        </p:spPr>
      </p:pic>
      <p:sp>
        <p:nvSpPr>
          <p:cNvPr id="6" name="Прямокутник 5">
            <a:extLst>
              <a:ext uri="{FF2B5EF4-FFF2-40B4-BE49-F238E27FC236}">
                <a16:creationId xmlns:a16="http://schemas.microsoft.com/office/drawing/2014/main" id="{A79B9ED5-603A-4322-9921-DC05CB24A02E}"/>
              </a:ext>
            </a:extLst>
          </p:cNvPr>
          <p:cNvSpPr/>
          <p:nvPr/>
        </p:nvSpPr>
        <p:spPr>
          <a:xfrm>
            <a:off x="12573000" y="1866901"/>
            <a:ext cx="612870" cy="707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141491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7600" y="1"/>
            <a:ext cx="30480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1/16</a:t>
            </a:r>
          </a:p>
        </p:txBody>
      </p:sp>
      <p:sp>
        <p:nvSpPr>
          <p:cNvPr id="9" name="Прямоугольник 8"/>
          <p:cNvSpPr/>
          <p:nvPr/>
        </p:nvSpPr>
        <p:spPr>
          <a:xfrm>
            <a:off x="2011680" y="274320"/>
            <a:ext cx="8414461" cy="584775"/>
          </a:xfrm>
          <a:prstGeom prst="rect">
            <a:avLst/>
          </a:prstGeom>
        </p:spPr>
        <p:txBody>
          <a:bodyPr wrap="square">
            <a:spAutoFit/>
          </a:bodyPr>
          <a:lstStyle/>
          <a:p>
            <a:r>
              <a:rPr lang="ru-RU"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ВИД ДЕКЛАРАЦІЇ ТА ЗВІТНИЙ ПЕРІОД</a:t>
            </a:r>
            <a:endParaRPr lang="uk-UA" sz="3200" dirty="0">
              <a:latin typeface="Tahoma" panose="020B0604030504040204" pitchFamily="34" charset="0"/>
              <a:ea typeface="Tahoma" panose="020B0604030504040204" pitchFamily="34" charset="0"/>
              <a:cs typeface="Tahoma" panose="020B0604030504040204" pitchFamily="34" charset="0"/>
            </a:endParaRPr>
          </a:p>
        </p:txBody>
      </p:sp>
      <p:cxnSp>
        <p:nvCxnSpPr>
          <p:cNvPr id="14" name="Прямая соединительная линия 13"/>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52" name="Прямоугольник 51"/>
          <p:cNvSpPr/>
          <p:nvPr/>
        </p:nvSpPr>
        <p:spPr>
          <a:xfrm>
            <a:off x="0" y="1028700"/>
            <a:ext cx="10439400" cy="685800"/>
          </a:xfrm>
          <a:prstGeom prst="rect">
            <a:avLst/>
          </a:prstGeom>
          <a:solidFill>
            <a:srgbClr val="D4A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latin typeface="Arial Narrow" panose="020B0606020202030204" pitchFamily="34" charset="0"/>
              </a:rPr>
              <a:t>Декларація про звільненні</a:t>
            </a:r>
          </a:p>
        </p:txBody>
      </p:sp>
      <p:pic>
        <p:nvPicPr>
          <p:cNvPr id="58" name="Рисунок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62200" y="5676900"/>
            <a:ext cx="381000" cy="393633"/>
          </a:xfrm>
          <a:prstGeom prst="rect">
            <a:avLst/>
          </a:prstGeom>
        </p:spPr>
      </p:pic>
      <p:sp>
        <p:nvSpPr>
          <p:cNvPr id="60" name="TextBox 59"/>
          <p:cNvSpPr txBox="1"/>
          <p:nvPr/>
        </p:nvSpPr>
        <p:spPr>
          <a:xfrm>
            <a:off x="2895600" y="5753100"/>
            <a:ext cx="8001000" cy="954107"/>
          </a:xfrm>
          <a:prstGeom prst="rect">
            <a:avLst/>
          </a:prstGeom>
          <a:noFill/>
        </p:spPr>
        <p:txBody>
          <a:bodyPr wrap="square" rtlCol="0">
            <a:spAutoFit/>
          </a:bodyPr>
          <a:lstStyle/>
          <a:p>
            <a:r>
              <a:rPr lang="uk-UA" sz="2800" dirty="0">
                <a:latin typeface="Arial Narrow" panose="020B0606020202030204" pitchFamily="34" charset="0"/>
              </a:rPr>
              <a:t>СУБ</a:t>
            </a:r>
            <a:r>
              <a:rPr lang="en-US" sz="2800" dirty="0">
                <a:latin typeface="Arial Narrow" panose="020B0606020202030204" pitchFamily="34" charset="0"/>
              </a:rPr>
              <a:t>`</a:t>
            </a:r>
            <a:r>
              <a:rPr lang="uk-UA" sz="2800" dirty="0">
                <a:latin typeface="Arial Narrow" panose="020B0606020202030204" pitchFamily="34" charset="0"/>
              </a:rPr>
              <a:t>ЄКТИ, ЗВІЛЬНЕННІ (відраховані) </a:t>
            </a:r>
          </a:p>
          <a:p>
            <a:r>
              <a:rPr lang="uk-UA" sz="2800" dirty="0">
                <a:latin typeface="Arial Narrow" panose="020B0606020202030204" pitchFamily="34" charset="0"/>
              </a:rPr>
              <a:t>.</a:t>
            </a:r>
          </a:p>
        </p:txBody>
      </p:sp>
      <p:pic>
        <p:nvPicPr>
          <p:cNvPr id="2" name="Рисунок 1"/>
          <p:cNvPicPr>
            <a:picLocks noChangeAspect="1"/>
          </p:cNvPicPr>
          <p:nvPr/>
        </p:nvPicPr>
        <p:blipFill rotWithShape="1">
          <a:blip r:embed="rId3"/>
          <a:srcRect l="31190" t="38518" r="26111" b="48924"/>
          <a:stretch/>
        </p:blipFill>
        <p:spPr>
          <a:xfrm>
            <a:off x="838200" y="1943100"/>
            <a:ext cx="7808686" cy="1291771"/>
          </a:xfrm>
          <a:prstGeom prst="rect">
            <a:avLst/>
          </a:prstGeom>
        </p:spPr>
      </p:pic>
      <p:pic>
        <p:nvPicPr>
          <p:cNvPr id="31" name="Рисунок 30"/>
          <p:cNvPicPr>
            <a:picLocks noChangeAspect="1"/>
          </p:cNvPicPr>
          <p:nvPr/>
        </p:nvPicPr>
        <p:blipFill rotWithShape="1">
          <a:blip r:embed="rId4">
            <a:extLst>
              <a:ext uri="{28A0092B-C50C-407E-A947-70E740481C1C}">
                <a14:useLocalDpi xmlns:a14="http://schemas.microsoft.com/office/drawing/2010/main" val="0"/>
              </a:ext>
            </a:extLst>
          </a:blip>
          <a:srcRect l="36651" t="19614" r="36379" b="60049"/>
          <a:stretch/>
        </p:blipFill>
        <p:spPr>
          <a:xfrm>
            <a:off x="15163800" y="647700"/>
            <a:ext cx="2989053" cy="3200400"/>
          </a:xfrm>
          <a:prstGeom prst="rect">
            <a:avLst/>
          </a:prstGeom>
        </p:spPr>
      </p:pic>
      <p:sp>
        <p:nvSpPr>
          <p:cNvPr id="5" name="Скругленный прямоугольник 4"/>
          <p:cNvSpPr/>
          <p:nvPr/>
        </p:nvSpPr>
        <p:spPr>
          <a:xfrm>
            <a:off x="3352800" y="3390900"/>
            <a:ext cx="3657600" cy="15240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8763000" y="2247900"/>
            <a:ext cx="5334000" cy="1938992"/>
          </a:xfrm>
          <a:prstGeom prst="rect">
            <a:avLst/>
          </a:prstGeom>
        </p:spPr>
        <p:txBody>
          <a:bodyPr wrap="square">
            <a:spAutoFit/>
          </a:bodyPr>
          <a:lstStyle/>
          <a:p>
            <a:r>
              <a:rPr lang="uk-UA" sz="2400" i="1" dirty="0">
                <a:latin typeface="Arial Narrow" panose="020B0606020202030204" pitchFamily="34" charset="0"/>
              </a:rPr>
              <a:t>Декларація при звільненні містить інформацію станом на останній день здійснення діяльності / перебування на посаді, що передбачає обов’язкове декларування.</a:t>
            </a:r>
          </a:p>
        </p:txBody>
      </p:sp>
      <p:sp>
        <p:nvSpPr>
          <p:cNvPr id="7" name="Прямоугольник 6"/>
          <p:cNvSpPr/>
          <p:nvPr/>
        </p:nvSpPr>
        <p:spPr>
          <a:xfrm>
            <a:off x="3429000" y="3467100"/>
            <a:ext cx="3428999" cy="1200329"/>
          </a:xfrm>
          <a:prstGeom prst="rect">
            <a:avLst/>
          </a:prstGeom>
        </p:spPr>
        <p:txBody>
          <a:bodyPr wrap="square">
            <a:spAutoFit/>
          </a:bodyPr>
          <a:lstStyle/>
          <a:p>
            <a:pPr algn="ctr"/>
            <a:r>
              <a:rPr lang="uk-UA" sz="2400" dirty="0">
                <a:latin typeface="Arial Narrow" panose="020B0606020202030204" pitchFamily="34" charset="0"/>
              </a:rPr>
              <a:t>період можна обрати лише в межах одного календарного року</a:t>
            </a:r>
          </a:p>
        </p:txBody>
      </p:sp>
      <p:cxnSp>
        <p:nvCxnSpPr>
          <p:cNvPr id="11" name="Прямая со стрелкой 10"/>
          <p:cNvCxnSpPr/>
          <p:nvPr/>
        </p:nvCxnSpPr>
        <p:spPr>
          <a:xfrm flipV="1">
            <a:off x="5181600" y="3009900"/>
            <a:ext cx="2781300" cy="381000"/>
          </a:xfrm>
          <a:prstGeom prst="straightConnector1">
            <a:avLst/>
          </a:prstGeom>
          <a:ln>
            <a:solidFill>
              <a:srgbClr val="D4AF3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5" idx="0"/>
          </p:cNvCxnSpPr>
          <p:nvPr/>
        </p:nvCxnSpPr>
        <p:spPr>
          <a:xfrm flipH="1" flipV="1">
            <a:off x="4419600" y="3009900"/>
            <a:ext cx="762000" cy="381000"/>
          </a:xfrm>
          <a:prstGeom prst="straightConnector1">
            <a:avLst/>
          </a:prstGeom>
          <a:ln>
            <a:solidFill>
              <a:srgbClr val="EAB200"/>
            </a:solidFill>
            <a:tailEnd type="triangle"/>
          </a:ln>
        </p:spPr>
        <p:style>
          <a:lnRef idx="1">
            <a:schemeClr val="accent1"/>
          </a:lnRef>
          <a:fillRef idx="0">
            <a:schemeClr val="accent1"/>
          </a:fillRef>
          <a:effectRef idx="0">
            <a:schemeClr val="accent1"/>
          </a:effectRef>
          <a:fontRef idx="minor">
            <a:schemeClr val="tx1"/>
          </a:fontRef>
        </p:style>
      </p:cxnSp>
      <p:sp>
        <p:nvSpPr>
          <p:cNvPr id="44" name="Стрелка вправо 43"/>
          <p:cNvSpPr/>
          <p:nvPr/>
        </p:nvSpPr>
        <p:spPr>
          <a:xfrm>
            <a:off x="3200400" y="8420100"/>
            <a:ext cx="8229600" cy="229323"/>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2" name="Минус 41"/>
          <p:cNvSpPr/>
          <p:nvPr/>
        </p:nvSpPr>
        <p:spPr>
          <a:xfrm>
            <a:off x="4495800" y="8420100"/>
            <a:ext cx="5867400" cy="304800"/>
          </a:xfrm>
          <a:prstGeom prst="mathMinus">
            <a:avLst/>
          </a:prstGeom>
          <a:solidFill>
            <a:srgbClr val="D4A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3" name="Ромб 42"/>
          <p:cNvSpPr/>
          <p:nvPr/>
        </p:nvSpPr>
        <p:spPr>
          <a:xfrm>
            <a:off x="5105400" y="8420100"/>
            <a:ext cx="228600" cy="304800"/>
          </a:xfrm>
          <a:prstGeom prst="diamond">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3" name="Ромб 52"/>
          <p:cNvSpPr/>
          <p:nvPr/>
        </p:nvSpPr>
        <p:spPr>
          <a:xfrm>
            <a:off x="9448800" y="8343900"/>
            <a:ext cx="228600" cy="304800"/>
          </a:xfrm>
          <a:prstGeom prst="diamond">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2" name="TextBox 31"/>
          <p:cNvSpPr txBox="1"/>
          <p:nvPr/>
        </p:nvSpPr>
        <p:spPr>
          <a:xfrm>
            <a:off x="4114800" y="7581900"/>
            <a:ext cx="2590800" cy="707886"/>
          </a:xfrm>
          <a:prstGeom prst="rect">
            <a:avLst/>
          </a:prstGeom>
          <a:noFill/>
        </p:spPr>
        <p:txBody>
          <a:bodyPr wrap="square" rtlCol="0">
            <a:spAutoFit/>
          </a:bodyPr>
          <a:lstStyle/>
          <a:p>
            <a:r>
              <a:rPr lang="uk-UA" sz="2000" dirty="0">
                <a:latin typeface="Arial Narrow" panose="020B0606020202030204" pitchFamily="34" charset="0"/>
              </a:rPr>
              <a:t>Наступний день після припинення діяльності</a:t>
            </a:r>
          </a:p>
        </p:txBody>
      </p:sp>
      <p:sp>
        <p:nvSpPr>
          <p:cNvPr id="86" name="TextBox 85"/>
          <p:cNvSpPr txBox="1"/>
          <p:nvPr/>
        </p:nvSpPr>
        <p:spPr>
          <a:xfrm>
            <a:off x="8686800" y="7581900"/>
            <a:ext cx="2286000" cy="707886"/>
          </a:xfrm>
          <a:prstGeom prst="rect">
            <a:avLst/>
          </a:prstGeom>
          <a:noFill/>
        </p:spPr>
        <p:txBody>
          <a:bodyPr wrap="square" rtlCol="0">
            <a:spAutoFit/>
          </a:bodyPr>
          <a:lstStyle/>
          <a:p>
            <a:r>
              <a:rPr lang="uk-UA" sz="2000" dirty="0">
                <a:latin typeface="Arial Narrow" panose="020B0606020202030204" pitchFamily="34" charset="0"/>
              </a:rPr>
              <a:t>Останній день подання декларації</a:t>
            </a:r>
          </a:p>
        </p:txBody>
      </p:sp>
      <p:sp>
        <p:nvSpPr>
          <p:cNvPr id="33" name="TextBox 32"/>
          <p:cNvSpPr txBox="1"/>
          <p:nvPr/>
        </p:nvSpPr>
        <p:spPr>
          <a:xfrm>
            <a:off x="6172200" y="8648700"/>
            <a:ext cx="3886200" cy="381000"/>
          </a:xfrm>
          <a:prstGeom prst="rect">
            <a:avLst/>
          </a:prstGeom>
          <a:noFill/>
        </p:spPr>
        <p:txBody>
          <a:bodyPr wrap="square" rtlCol="0">
            <a:spAutoFit/>
          </a:bodyPr>
          <a:lstStyle/>
          <a:p>
            <a:r>
              <a:rPr lang="uk-UA" b="1" dirty="0">
                <a:solidFill>
                  <a:schemeClr val="tx2"/>
                </a:solidFill>
                <a:latin typeface="Arial Narrow" panose="020B0606020202030204" pitchFamily="34" charset="0"/>
              </a:rPr>
              <a:t>30 КАЛЕНДАРНИХ ДНІВ</a:t>
            </a:r>
          </a:p>
        </p:txBody>
      </p:sp>
      <p:pic>
        <p:nvPicPr>
          <p:cNvPr id="39" name="Рисунок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097000" y="5524500"/>
            <a:ext cx="838200" cy="865993"/>
          </a:xfrm>
          <a:prstGeom prst="rect">
            <a:avLst/>
          </a:prstGeom>
        </p:spPr>
      </p:pic>
      <p:sp>
        <p:nvSpPr>
          <p:cNvPr id="40" name="TextBox 39"/>
          <p:cNvSpPr txBox="1"/>
          <p:nvPr/>
        </p:nvSpPr>
        <p:spPr>
          <a:xfrm>
            <a:off x="12801600" y="6591300"/>
            <a:ext cx="4191000" cy="2554545"/>
          </a:xfrm>
          <a:prstGeom prst="rect">
            <a:avLst/>
          </a:prstGeom>
          <a:noFill/>
        </p:spPr>
        <p:txBody>
          <a:bodyPr wrap="square" rtlCol="0">
            <a:spAutoFit/>
          </a:bodyPr>
          <a:lstStyle/>
          <a:p>
            <a:pPr algn="ctr"/>
            <a:r>
              <a:rPr lang="uk-UA" sz="3200" b="1" dirty="0">
                <a:solidFill>
                  <a:srgbClr val="D4AF38"/>
                </a:solidFill>
                <a:latin typeface="Arial Narrow" panose="020B0606020202030204" pitchFamily="34" charset="0"/>
              </a:rPr>
              <a:t>НЕОБХІДНО ПОДАТИ </a:t>
            </a:r>
            <a:r>
              <a:rPr lang="ru-RU" sz="3200" b="1" dirty="0">
                <a:solidFill>
                  <a:srgbClr val="D4AF38"/>
                </a:solidFill>
                <a:latin typeface="Arial Narrow" panose="020B0606020202030204" pitchFamily="34" charset="0"/>
              </a:rPr>
              <a:t>НЕ ПІЗНІШЕ </a:t>
            </a:r>
          </a:p>
          <a:p>
            <a:pPr algn="ctr"/>
            <a:r>
              <a:rPr lang="ru-RU" sz="3200" b="1" dirty="0">
                <a:solidFill>
                  <a:schemeClr val="accent1">
                    <a:lumMod val="75000"/>
                  </a:schemeClr>
                </a:solidFill>
                <a:latin typeface="Arial Narrow" panose="020B0606020202030204" pitchFamily="34" charset="0"/>
              </a:rPr>
              <a:t>30 КАЛЕНДАРНИХ ДНІВ </a:t>
            </a:r>
            <a:r>
              <a:rPr lang="ru-RU" sz="3200" b="1" dirty="0">
                <a:solidFill>
                  <a:srgbClr val="D4AF38"/>
                </a:solidFill>
                <a:latin typeface="Arial Narrow" panose="020B0606020202030204" pitchFamily="34" charset="0"/>
              </a:rPr>
              <a:t>З ДНЯ ПРИПИНЕННЯ ДІЯЛЬНОСТІ</a:t>
            </a:r>
            <a:endParaRPr lang="uk-UA" sz="3200" b="1" dirty="0">
              <a:solidFill>
                <a:srgbClr val="D4AF38"/>
              </a:solidFill>
              <a:latin typeface="Arial Narrow" panose="020B0606020202030204" pitchFamily="34" charset="0"/>
            </a:endParaRPr>
          </a:p>
        </p:txBody>
      </p:sp>
    </p:spTree>
    <p:extLst>
      <p:ext uri="{BB962C8B-B14F-4D97-AF65-F5344CB8AC3E}">
        <p14:creationId xmlns:p14="http://schemas.microsoft.com/office/powerpoint/2010/main" val="4093937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81200" y="190500"/>
            <a:ext cx="10134600" cy="584775"/>
          </a:xfrm>
          <a:prstGeom prst="rect">
            <a:avLst/>
          </a:prstGeom>
        </p:spPr>
        <p:txBody>
          <a:bodyPr wrap="square">
            <a:spAutoFit/>
          </a:bodyPr>
          <a:lstStyle/>
          <a:p>
            <a:pPr algn="ctr"/>
            <a:r>
              <a:rPr lang="uk-UA"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ІНФОРМАЦІЯ ПРО СУБ'ЄКТА ДЕКЛАРУВАННЯ</a:t>
            </a:r>
            <a:endParaRPr lang="uk-UA" sz="32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493520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2.1/16</a:t>
            </a:r>
          </a:p>
        </p:txBody>
      </p:sp>
      <p:cxnSp>
        <p:nvCxnSpPr>
          <p:cNvPr id="5" name="Прямая соединительная линия 4"/>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8" name="Рисунок 7"/>
          <p:cNvPicPr>
            <a:picLocks noChangeAspect="1"/>
          </p:cNvPicPr>
          <p:nvPr/>
        </p:nvPicPr>
        <p:blipFill rotWithShape="1">
          <a:blip r:embed="rId2"/>
          <a:srcRect l="30476" t="16225" r="12302" b="50812"/>
          <a:stretch/>
        </p:blipFill>
        <p:spPr>
          <a:xfrm>
            <a:off x="990600" y="952500"/>
            <a:ext cx="10464800" cy="3390900"/>
          </a:xfrm>
          <a:prstGeom prst="rect">
            <a:avLst/>
          </a:prstGeom>
        </p:spPr>
      </p:pic>
      <p:sp>
        <p:nvSpPr>
          <p:cNvPr id="22" name="TextBox 21"/>
          <p:cNvSpPr txBox="1"/>
          <p:nvPr/>
        </p:nvSpPr>
        <p:spPr>
          <a:xfrm>
            <a:off x="11811000" y="1028700"/>
            <a:ext cx="5715000" cy="1077218"/>
          </a:xfrm>
          <a:prstGeom prst="rect">
            <a:avLst/>
          </a:prstGeom>
          <a:noFill/>
        </p:spPr>
        <p:txBody>
          <a:bodyPr wrap="square" rtlCol="0">
            <a:spAutoFit/>
          </a:bodyPr>
          <a:lstStyle/>
          <a:p>
            <a:r>
              <a:rPr lang="uk-UA" sz="3200" dirty="0">
                <a:latin typeface="Arial Narrow" panose="020B0606020202030204" pitchFamily="34" charset="0"/>
              </a:rPr>
              <a:t>Дата народження зазначається у форматі ЧЧ.ММ.РРРР</a:t>
            </a:r>
          </a:p>
        </p:txBody>
      </p:sp>
      <p:sp>
        <p:nvSpPr>
          <p:cNvPr id="23" name="TextBox 22"/>
          <p:cNvSpPr txBox="1"/>
          <p:nvPr/>
        </p:nvSpPr>
        <p:spPr>
          <a:xfrm>
            <a:off x="11811000" y="3695700"/>
            <a:ext cx="5715000" cy="3046988"/>
          </a:xfrm>
          <a:prstGeom prst="rect">
            <a:avLst/>
          </a:prstGeom>
          <a:noFill/>
        </p:spPr>
        <p:txBody>
          <a:bodyPr wrap="square" rtlCol="0">
            <a:spAutoFit/>
          </a:bodyPr>
          <a:lstStyle/>
          <a:p>
            <a:r>
              <a:rPr lang="uk-UA" sz="3200" dirty="0">
                <a:latin typeface="Arial Narrow" panose="020B0606020202030204" pitchFamily="34" charset="0"/>
              </a:rPr>
              <a:t>Серія та номер паспорта громадянина України зазначається у форматі АА123456 (дві великі літери українською та 6 цифр (без пробілів) або </a:t>
            </a:r>
            <a:r>
              <a:rPr lang="en-US" sz="3200" dirty="0">
                <a:latin typeface="Arial Narrow" panose="020B0606020202030204" pitchFamily="34" charset="0"/>
              </a:rPr>
              <a:t>ID</a:t>
            </a:r>
            <a:r>
              <a:rPr lang="uk-UA" sz="3200" dirty="0">
                <a:latin typeface="Arial Narrow" panose="020B0606020202030204" pitchFamily="34" charset="0"/>
              </a:rPr>
              <a:t>-картка у форматі: 123456789 (9 цифр)</a:t>
            </a:r>
          </a:p>
        </p:txBody>
      </p:sp>
      <p:pic>
        <p:nvPicPr>
          <p:cNvPr id="33" name="Рисунок 32"/>
          <p:cNvPicPr>
            <a:picLocks noChangeAspect="1"/>
          </p:cNvPicPr>
          <p:nvPr/>
        </p:nvPicPr>
        <p:blipFill rotWithShape="1">
          <a:blip r:embed="rId3"/>
          <a:srcRect l="30250" t="28000" r="12250" b="56593"/>
          <a:stretch/>
        </p:blipFill>
        <p:spPr>
          <a:xfrm>
            <a:off x="990600" y="6362700"/>
            <a:ext cx="10515600" cy="1584960"/>
          </a:xfrm>
          <a:prstGeom prst="rect">
            <a:avLst/>
          </a:prstGeom>
        </p:spPr>
      </p:pic>
      <p:sp>
        <p:nvSpPr>
          <p:cNvPr id="29" name="Овал 28"/>
          <p:cNvSpPr/>
          <p:nvPr/>
        </p:nvSpPr>
        <p:spPr>
          <a:xfrm>
            <a:off x="11125200" y="1028700"/>
            <a:ext cx="563778" cy="559624"/>
          </a:xfrm>
          <a:prstGeom prst="ellipse">
            <a:avLst/>
          </a:prstGeom>
          <a:ln>
            <a:solidFill>
              <a:srgbClr val="EAB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solidFill>
                  <a:srgbClr val="EAB200"/>
                </a:solidFill>
                <a:latin typeface="Arial Narrow" panose="020B0606020202030204" pitchFamily="34" charset="0"/>
              </a:rPr>
              <a:t>!</a:t>
            </a:r>
            <a:endParaRPr lang="en-US" sz="4000" b="1" dirty="0">
              <a:solidFill>
                <a:srgbClr val="EAB200"/>
              </a:solidFill>
              <a:latin typeface="Arial Narrow" panose="020B0606020202030204" pitchFamily="34" charset="0"/>
            </a:endParaRPr>
          </a:p>
        </p:txBody>
      </p:sp>
      <p:sp>
        <p:nvSpPr>
          <p:cNvPr id="30" name="Овал 29"/>
          <p:cNvSpPr/>
          <p:nvPr/>
        </p:nvSpPr>
        <p:spPr>
          <a:xfrm>
            <a:off x="11125200" y="3771900"/>
            <a:ext cx="563778" cy="559624"/>
          </a:xfrm>
          <a:prstGeom prst="ellipse">
            <a:avLst/>
          </a:prstGeom>
          <a:ln>
            <a:solidFill>
              <a:srgbClr val="EAB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solidFill>
                  <a:srgbClr val="EAB200"/>
                </a:solidFill>
                <a:latin typeface="Arial Narrow" panose="020B0606020202030204" pitchFamily="34" charset="0"/>
              </a:rPr>
              <a:t>!</a:t>
            </a:r>
            <a:endParaRPr lang="en-US" sz="4000" b="1" dirty="0">
              <a:solidFill>
                <a:srgbClr val="EAB200"/>
              </a:solidFill>
              <a:latin typeface="Arial Narrow" panose="020B0606020202030204" pitchFamily="34" charset="0"/>
            </a:endParaRPr>
          </a:p>
        </p:txBody>
      </p:sp>
      <p:grpSp>
        <p:nvGrpSpPr>
          <p:cNvPr id="38" name="Группа 37"/>
          <p:cNvGrpSpPr/>
          <p:nvPr/>
        </p:nvGrpSpPr>
        <p:grpSpPr>
          <a:xfrm>
            <a:off x="1066800" y="1333500"/>
            <a:ext cx="10134600" cy="7924800"/>
            <a:chOff x="228600" y="1333500"/>
            <a:chExt cx="10134600" cy="7924800"/>
          </a:xfrm>
        </p:grpSpPr>
        <p:sp>
          <p:nvSpPr>
            <p:cNvPr id="9" name="Скругленный прямоугольник 8"/>
            <p:cNvSpPr/>
            <p:nvPr/>
          </p:nvSpPr>
          <p:spPr>
            <a:xfrm>
              <a:off x="381000" y="1333500"/>
              <a:ext cx="2971800" cy="3810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Скругленный прямоугольник 9"/>
            <p:cNvSpPr/>
            <p:nvPr/>
          </p:nvSpPr>
          <p:spPr>
            <a:xfrm>
              <a:off x="3810000" y="1333500"/>
              <a:ext cx="2971800" cy="3810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Скругленный прямоугольник 10"/>
            <p:cNvSpPr/>
            <p:nvPr/>
          </p:nvSpPr>
          <p:spPr>
            <a:xfrm>
              <a:off x="7239000" y="1333500"/>
              <a:ext cx="2971800" cy="3810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Скругленный прямоугольник 11"/>
            <p:cNvSpPr/>
            <p:nvPr/>
          </p:nvSpPr>
          <p:spPr>
            <a:xfrm>
              <a:off x="3810000" y="2476500"/>
              <a:ext cx="2971800" cy="3810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t="50169" b="7766"/>
            <a:stretch/>
          </p:blipFill>
          <p:spPr>
            <a:xfrm>
              <a:off x="3733800" y="3009900"/>
              <a:ext cx="6330247" cy="2476500"/>
            </a:xfrm>
            <a:prstGeom prst="rect">
              <a:avLst/>
            </a:prstGeom>
          </p:spPr>
        </p:pic>
        <p:sp>
          <p:nvSpPr>
            <p:cNvPr id="17" name="TextBox 16"/>
            <p:cNvSpPr txBox="1"/>
            <p:nvPr/>
          </p:nvSpPr>
          <p:spPr>
            <a:xfrm>
              <a:off x="5181600" y="5524500"/>
              <a:ext cx="4648200" cy="369332"/>
            </a:xfrm>
            <a:prstGeom prst="rect">
              <a:avLst/>
            </a:prstGeom>
            <a:noFill/>
          </p:spPr>
          <p:txBody>
            <a:bodyPr wrap="square" rtlCol="0">
              <a:spAutoFit/>
            </a:bodyPr>
            <a:lstStyle/>
            <a:p>
              <a:pPr algn="ctr"/>
              <a:r>
                <a:rPr lang="uk-UA" b="1" dirty="0">
                  <a:solidFill>
                    <a:srgbClr val="FF0000"/>
                  </a:solidFill>
                  <a:latin typeface="Arial Narrow" panose="020B0606020202030204" pitchFamily="34" charset="0"/>
                </a:rPr>
                <a:t>Унікальний номер запису в ЄДДР</a:t>
              </a:r>
            </a:p>
          </p:txBody>
        </p:sp>
        <p:sp>
          <p:nvSpPr>
            <p:cNvPr id="13" name="Скругленный прямоугольник 12"/>
            <p:cNvSpPr/>
            <p:nvPr/>
          </p:nvSpPr>
          <p:spPr>
            <a:xfrm>
              <a:off x="1981200" y="8115300"/>
              <a:ext cx="45720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solidFill>
                    <a:schemeClr val="tx1"/>
                  </a:solidFill>
                  <a:latin typeface="Arial Narrow" panose="020B0606020202030204" pitchFamily="34" charset="0"/>
                </a:rPr>
                <a:t>Цей розділ заповнюється у разі зміни прізвища у період за який подається декларація</a:t>
              </a:r>
            </a:p>
          </p:txBody>
        </p:sp>
        <p:sp>
          <p:nvSpPr>
            <p:cNvPr id="14" name="Скругленный прямоугольник 13"/>
            <p:cNvSpPr/>
            <p:nvPr/>
          </p:nvSpPr>
          <p:spPr>
            <a:xfrm>
              <a:off x="228600" y="6438900"/>
              <a:ext cx="10134600" cy="1447800"/>
            </a:xfrm>
            <a:prstGeom prst="roundRect">
              <a:avLst/>
            </a:prstGeom>
            <a:solidFill>
              <a:schemeClr val="accent1">
                <a:lumMod val="40000"/>
                <a:lumOff val="6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Дуга 24"/>
            <p:cNvSpPr/>
            <p:nvPr/>
          </p:nvSpPr>
          <p:spPr>
            <a:xfrm rot="5979945">
              <a:off x="6073328" y="7510662"/>
              <a:ext cx="1143000" cy="609600"/>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5" name="Дуга 34"/>
            <p:cNvSpPr/>
            <p:nvPr/>
          </p:nvSpPr>
          <p:spPr>
            <a:xfrm rot="9523548">
              <a:off x="2097176" y="2421778"/>
              <a:ext cx="2304894" cy="2752293"/>
            </a:xfrm>
            <a:prstGeom prst="arc">
              <a:avLst/>
            </a:prstGeom>
            <a:no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grpSp>
      <p:cxnSp>
        <p:nvCxnSpPr>
          <p:cNvPr id="37" name="Прямая соединительная линия 36"/>
          <p:cNvCxnSpPr/>
          <p:nvPr/>
        </p:nvCxnSpPr>
        <p:spPr>
          <a:xfrm>
            <a:off x="1461516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73557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38400" y="190500"/>
            <a:ext cx="10165080" cy="584775"/>
          </a:xfrm>
          <a:prstGeom prst="rect">
            <a:avLst/>
          </a:prstGeom>
        </p:spPr>
        <p:txBody>
          <a:bodyPr wrap="square">
            <a:spAutoFit/>
          </a:bodyPr>
          <a:lstStyle/>
          <a:p>
            <a:pPr algn="ctr"/>
            <a:r>
              <a:rPr lang="uk-UA"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ІНФОРМАЦІЯ ПРО СУБ'ЄКТА ДЕКЛАРУВАННЯ</a:t>
            </a:r>
            <a:endParaRPr lang="uk-UA" sz="32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499616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2.1/16</a:t>
            </a:r>
          </a:p>
        </p:txBody>
      </p:sp>
      <p:cxnSp>
        <p:nvCxnSpPr>
          <p:cNvPr id="5" name="Прямая соединительная линия 4"/>
          <p:cNvCxnSpPr/>
          <p:nvPr/>
        </p:nvCxnSpPr>
        <p:spPr>
          <a:xfrm>
            <a:off x="1461516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800" y="1790700"/>
            <a:ext cx="2438400" cy="2438400"/>
          </a:xfrm>
          <a:prstGeom prst="rect">
            <a:avLst/>
          </a:prstGeom>
        </p:spPr>
      </p:pic>
      <p:sp>
        <p:nvSpPr>
          <p:cNvPr id="9" name="Скругленный прямоугольник 8"/>
          <p:cNvSpPr/>
          <p:nvPr/>
        </p:nvSpPr>
        <p:spPr>
          <a:xfrm>
            <a:off x="13792200" y="1790700"/>
            <a:ext cx="3962399" cy="25454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solidFill>
                  <a:schemeClr val="tx1"/>
                </a:solidFill>
                <a:latin typeface="Arial Narrow" panose="020B0606020202030204" pitchFamily="34" charset="0"/>
              </a:rPr>
              <a:t>За наведеним </a:t>
            </a:r>
            <a:r>
              <a:rPr lang="en-US" sz="2400" dirty="0">
                <a:solidFill>
                  <a:schemeClr val="tx1"/>
                </a:solidFill>
                <a:latin typeface="Arial Narrow" panose="020B0606020202030204" pitchFamily="34" charset="0"/>
              </a:rPr>
              <a:t>QR-</a:t>
            </a:r>
            <a:r>
              <a:rPr lang="uk-UA" sz="2400" dirty="0">
                <a:solidFill>
                  <a:schemeClr val="tx1"/>
                </a:solidFill>
                <a:latin typeface="Arial Narrow" panose="020B0606020202030204" pitchFamily="34" charset="0"/>
              </a:rPr>
              <a:t>кодом Ви можете визначити поштовий індекс.</a:t>
            </a:r>
          </a:p>
          <a:p>
            <a:pPr algn="ctr"/>
            <a:endParaRPr lang="uk-UA" sz="2000" dirty="0">
              <a:solidFill>
                <a:schemeClr val="tx1"/>
              </a:solidFill>
              <a:latin typeface="Arial Narrow" panose="020B0606020202030204" pitchFamily="34" charset="0"/>
            </a:endParaRPr>
          </a:p>
          <a:p>
            <a:pPr algn="ctr"/>
            <a:r>
              <a:rPr lang="en-US" dirty="0">
                <a:solidFill>
                  <a:schemeClr val="tx1"/>
                </a:solidFill>
                <a:latin typeface="Arial Narrow" panose="020B0606020202030204" pitchFamily="34" charset="0"/>
                <a:hlinkClick r:id="rId3"/>
              </a:rPr>
              <a:t>https://index.ukrposhta.ua/find-post-index</a:t>
            </a:r>
            <a:endParaRPr lang="uk-UA" dirty="0">
              <a:solidFill>
                <a:schemeClr val="tx1"/>
              </a:solidFill>
              <a:latin typeface="Arial Narrow" panose="020B0606020202030204" pitchFamily="34" charset="0"/>
            </a:endParaRPr>
          </a:p>
          <a:p>
            <a:pPr algn="ctr"/>
            <a:r>
              <a:rPr lang="uk-UA" dirty="0">
                <a:solidFill>
                  <a:schemeClr val="tx1"/>
                </a:solidFill>
                <a:latin typeface="Arial Narrow" panose="020B0606020202030204" pitchFamily="34" charset="0"/>
              </a:rPr>
              <a:t> </a:t>
            </a:r>
          </a:p>
          <a:p>
            <a:pPr algn="ctr"/>
            <a:endParaRPr lang="uk-UA" dirty="0">
              <a:solidFill>
                <a:schemeClr val="tx1"/>
              </a:solidFill>
            </a:endParaRPr>
          </a:p>
        </p:txBody>
      </p:sp>
      <p:pic>
        <p:nvPicPr>
          <p:cNvPr id="10" name="Рисунок 9"/>
          <p:cNvPicPr>
            <a:picLocks noChangeAspect="1"/>
          </p:cNvPicPr>
          <p:nvPr/>
        </p:nvPicPr>
        <p:blipFill rotWithShape="1">
          <a:blip r:embed="rId4"/>
          <a:srcRect l="30397" t="11146" r="12460" b="9982"/>
          <a:stretch/>
        </p:blipFill>
        <p:spPr>
          <a:xfrm>
            <a:off x="762000" y="800100"/>
            <a:ext cx="10450287" cy="8113486"/>
          </a:xfrm>
          <a:prstGeom prst="rect">
            <a:avLst/>
          </a:prstGeom>
        </p:spPr>
      </p:pic>
      <p:sp>
        <p:nvSpPr>
          <p:cNvPr id="11" name="Freeform 43"/>
          <p:cNvSpPr/>
          <p:nvPr/>
        </p:nvSpPr>
        <p:spPr>
          <a:xfrm>
            <a:off x="12649201" y="114300"/>
            <a:ext cx="762000" cy="685800"/>
          </a:xfrm>
          <a:custGeom>
            <a:avLst/>
            <a:gdLst/>
            <a:ahLst/>
            <a:cxnLst/>
            <a:rect l="l" t="t" r="r" b="b"/>
            <a:pathLst>
              <a:path w="913343" h="878470">
                <a:moveTo>
                  <a:pt x="0" y="0"/>
                </a:moveTo>
                <a:lnTo>
                  <a:pt x="913343" y="0"/>
                </a:lnTo>
                <a:lnTo>
                  <a:pt x="913343" y="878470"/>
                </a:lnTo>
                <a:lnTo>
                  <a:pt x="0" y="8784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Группа 13"/>
          <p:cNvGrpSpPr/>
          <p:nvPr/>
        </p:nvGrpSpPr>
        <p:grpSpPr>
          <a:xfrm>
            <a:off x="11277600" y="5600700"/>
            <a:ext cx="4038600" cy="1295400"/>
            <a:chOff x="11582400" y="5067300"/>
            <a:chExt cx="4038600" cy="1295400"/>
          </a:xfrm>
        </p:grpSpPr>
        <p:sp>
          <p:nvSpPr>
            <p:cNvPr id="12" name="Скругленный прямоугольник 11"/>
            <p:cNvSpPr/>
            <p:nvPr/>
          </p:nvSpPr>
          <p:spPr>
            <a:xfrm>
              <a:off x="11582400" y="5067300"/>
              <a:ext cx="4038600"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latin typeface="Arial Narrow" panose="020B0606020202030204" pitchFamily="34" charset="0"/>
                </a:rPr>
                <a:t>За умови, що місце Вашого фактичного проживання збігається з місцем реєстрації, позначте це </a:t>
              </a:r>
            </a:p>
          </p:txBody>
        </p:sp>
        <p:pic>
          <p:nvPicPr>
            <p:cNvPr id="13" name="Рисунок 12"/>
            <p:cNvPicPr>
              <a:picLocks noChangeAspect="1"/>
            </p:cNvPicPr>
            <p:nvPr/>
          </p:nvPicPr>
          <p:blipFill rotWithShape="1">
            <a:blip r:embed="rId7">
              <a:extLst>
                <a:ext uri="{28A0092B-C50C-407E-A947-70E740481C1C}">
                  <a14:useLocalDpi xmlns:a14="http://schemas.microsoft.com/office/drawing/2010/main" val="0"/>
                </a:ext>
              </a:extLst>
            </a:blip>
            <a:srcRect l="6958" t="22493" r="88410" b="74246"/>
            <a:stretch/>
          </p:blipFill>
          <p:spPr>
            <a:xfrm>
              <a:off x="15163800" y="5905500"/>
              <a:ext cx="246744" cy="246743"/>
            </a:xfrm>
            <a:prstGeom prst="rect">
              <a:avLst/>
            </a:prstGeom>
          </p:spPr>
        </p:pic>
      </p:grpSp>
      <p:cxnSp>
        <p:nvCxnSpPr>
          <p:cNvPr id="16" name="Прямая со стрелкой 15"/>
          <p:cNvCxnSpPr/>
          <p:nvPr/>
        </p:nvCxnSpPr>
        <p:spPr>
          <a:xfrm>
            <a:off x="4343400" y="6210300"/>
            <a:ext cx="6781800" cy="762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Скругленный прямоугольник 17"/>
          <p:cNvSpPr/>
          <p:nvPr/>
        </p:nvSpPr>
        <p:spPr>
          <a:xfrm>
            <a:off x="6477000" y="7353300"/>
            <a:ext cx="4038600" cy="167640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latin typeface="Arial Narrow" panose="020B0606020202030204" pitchFamily="34" charset="0"/>
              </a:rPr>
              <a:t>Якщо адреси місця фактичного проживання та зареєстрованого місця проживання не співпадають оберіть один з варіантів та введіть запропоновані дані</a:t>
            </a:r>
          </a:p>
        </p:txBody>
      </p:sp>
      <p:cxnSp>
        <p:nvCxnSpPr>
          <p:cNvPr id="21" name="Прямая со стрелкой 20"/>
          <p:cNvCxnSpPr/>
          <p:nvPr/>
        </p:nvCxnSpPr>
        <p:spPr>
          <a:xfrm flipH="1" flipV="1">
            <a:off x="4191000" y="7581900"/>
            <a:ext cx="2286000" cy="4572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flipV="1">
            <a:off x="3124200" y="7810500"/>
            <a:ext cx="3352800" cy="228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Скругленный прямоугольник 23"/>
          <p:cNvSpPr/>
          <p:nvPr/>
        </p:nvSpPr>
        <p:spPr>
          <a:xfrm>
            <a:off x="6172200" y="1181100"/>
            <a:ext cx="4876800" cy="838200"/>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latin typeface="Arial Narrow" panose="020B0606020202030204" pitchFamily="34" charset="0"/>
              </a:rPr>
              <a:t>Першочергово оберіть Країну, де Ви зареєстровані </a:t>
            </a:r>
          </a:p>
        </p:txBody>
      </p:sp>
      <p:sp>
        <p:nvSpPr>
          <p:cNvPr id="25" name="Дуга 24"/>
          <p:cNvSpPr/>
          <p:nvPr/>
        </p:nvSpPr>
        <p:spPr>
          <a:xfrm rot="17627551">
            <a:off x="5130047" y="1224355"/>
            <a:ext cx="1371600" cy="1447800"/>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26" name="Скругленный прямоугольник 25"/>
          <p:cNvSpPr/>
          <p:nvPr/>
        </p:nvSpPr>
        <p:spPr>
          <a:xfrm>
            <a:off x="990600" y="1714500"/>
            <a:ext cx="47244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 name="Группа 1"/>
          <p:cNvGrpSpPr/>
          <p:nvPr/>
        </p:nvGrpSpPr>
        <p:grpSpPr>
          <a:xfrm>
            <a:off x="11277600" y="7124700"/>
            <a:ext cx="6477000" cy="2819400"/>
            <a:chOff x="11277600" y="7124700"/>
            <a:chExt cx="6477000" cy="2819400"/>
          </a:xfrm>
        </p:grpSpPr>
        <p:sp>
          <p:nvSpPr>
            <p:cNvPr id="27" name="Скругленный прямоугольник 26"/>
            <p:cNvSpPr/>
            <p:nvPr/>
          </p:nvSpPr>
          <p:spPr>
            <a:xfrm>
              <a:off x="11277600" y="7124700"/>
              <a:ext cx="64770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28" name="Рисунок 27"/>
            <p:cNvPicPr>
              <a:picLocks noChangeAspect="1"/>
            </p:cNvPicPr>
            <p:nvPr/>
          </p:nvPicPr>
          <p:blipFill rotWithShape="1">
            <a:blip r:embed="rId8"/>
            <a:srcRect l="85953" t="19612" r="2460" b="70653"/>
            <a:stretch/>
          </p:blipFill>
          <p:spPr>
            <a:xfrm>
              <a:off x="15011400" y="8572500"/>
              <a:ext cx="2119086" cy="1001485"/>
            </a:xfrm>
            <a:prstGeom prst="rect">
              <a:avLst/>
            </a:prstGeom>
          </p:spPr>
        </p:pic>
        <p:sp>
          <p:nvSpPr>
            <p:cNvPr id="29" name="TextBox 28"/>
            <p:cNvSpPr txBox="1"/>
            <p:nvPr/>
          </p:nvSpPr>
          <p:spPr>
            <a:xfrm>
              <a:off x="11582400" y="7581900"/>
              <a:ext cx="5181600" cy="1846659"/>
            </a:xfrm>
            <a:prstGeom prst="rect">
              <a:avLst/>
            </a:prstGeom>
            <a:noFill/>
          </p:spPr>
          <p:txBody>
            <a:bodyPr wrap="square" rtlCol="0">
              <a:spAutoFit/>
            </a:bodyPr>
            <a:lstStyle/>
            <a:p>
              <a:r>
                <a:rPr lang="uk-UA" sz="2400" dirty="0">
                  <a:latin typeface="Arial Narrow" panose="020B0606020202030204" pitchFamily="34" charset="0"/>
                </a:rPr>
                <a:t>Якщо певні поля неможливо застосувати при введенні потрібної адреси, Ви можете обрати опцію </a:t>
              </a:r>
            </a:p>
            <a:p>
              <a:r>
                <a:rPr lang="uk-UA" sz="2400" dirty="0">
                  <a:latin typeface="Arial Narrow" panose="020B0606020202030204" pitchFamily="34" charset="0"/>
                </a:rPr>
                <a:t>«НЕ ЗАСТОСОВУЄТЬСЯ»</a:t>
              </a:r>
            </a:p>
            <a:p>
              <a:endParaRPr lang="uk-UA" dirty="0"/>
            </a:p>
          </p:txBody>
        </p:sp>
      </p:grpSp>
      <p:sp>
        <p:nvSpPr>
          <p:cNvPr id="30" name="TextBox 29"/>
          <p:cNvSpPr txBox="1"/>
          <p:nvPr/>
        </p:nvSpPr>
        <p:spPr>
          <a:xfrm>
            <a:off x="12573000" y="7200900"/>
            <a:ext cx="3505200" cy="523220"/>
          </a:xfrm>
          <a:prstGeom prst="rect">
            <a:avLst/>
          </a:prstGeom>
          <a:noFill/>
        </p:spPr>
        <p:txBody>
          <a:bodyPr wrap="square" rtlCol="0">
            <a:spAutoFit/>
          </a:bodyPr>
          <a:lstStyle/>
          <a:p>
            <a:pPr algn="ctr"/>
            <a:r>
              <a:rPr lang="uk-UA" sz="2800" b="1" dirty="0">
                <a:solidFill>
                  <a:schemeClr val="bg1"/>
                </a:solidFill>
                <a:latin typeface="Arial Narrow" panose="020B0606020202030204" pitchFamily="34" charset="0"/>
              </a:rPr>
              <a:t>УВАГА!</a:t>
            </a:r>
            <a:endParaRPr lang="uk-UA" sz="2800" dirty="0">
              <a:latin typeface="Arial Narrow" panose="020B0606020202030204" pitchFamily="34" charset="0"/>
            </a:endParaRPr>
          </a:p>
        </p:txBody>
      </p:sp>
      <p:sp>
        <p:nvSpPr>
          <p:cNvPr id="33" name="Стрелка вверх 32"/>
          <p:cNvSpPr/>
          <p:nvPr/>
        </p:nvSpPr>
        <p:spPr>
          <a:xfrm>
            <a:off x="15392400" y="9105900"/>
            <a:ext cx="304800" cy="228600"/>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4" name="Скругленный прямоугольник 33"/>
          <p:cNvSpPr/>
          <p:nvPr/>
        </p:nvSpPr>
        <p:spPr>
          <a:xfrm>
            <a:off x="1364343" y="9216570"/>
            <a:ext cx="9837057" cy="651329"/>
          </a:xfrm>
          <a:prstGeom prst="roundRect">
            <a:avLst/>
          </a:prstGeom>
          <a:solidFill>
            <a:srgbClr val="EAB2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latin typeface="Arial Narrow" panose="020B0606020202030204" pitchFamily="34" charset="0"/>
              </a:rPr>
              <a:t>УВАГА!!! Об’єкт нерухомості зазначається також у розділі 3 Декларації</a:t>
            </a:r>
          </a:p>
        </p:txBody>
      </p:sp>
      <p:sp>
        <p:nvSpPr>
          <p:cNvPr id="31" name="Скругленный прямоугольник 30"/>
          <p:cNvSpPr/>
          <p:nvPr/>
        </p:nvSpPr>
        <p:spPr>
          <a:xfrm>
            <a:off x="11277601" y="1028700"/>
            <a:ext cx="6400800" cy="651329"/>
          </a:xfrm>
          <a:prstGeom prst="roundRect">
            <a:avLst/>
          </a:prstGeom>
          <a:solidFill>
            <a:srgbClr val="EAB2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t>ДАНІ ЗАЗНАЧАЮТЬСЯ НА ОСТАННІЙ ДЕНЬ ЗВІТНОГО ПЕРІОДУ, ЗА ЯКИЙ ПОДАЄТЬСЯ ДЕКЛАРАЦІЯ</a:t>
            </a:r>
          </a:p>
        </p:txBody>
      </p:sp>
    </p:spTree>
    <p:extLst>
      <p:ext uri="{BB962C8B-B14F-4D97-AF65-F5344CB8AC3E}">
        <p14:creationId xmlns:p14="http://schemas.microsoft.com/office/powerpoint/2010/main" val="1802371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rotWithShape="1">
          <a:blip r:embed="rId2"/>
          <a:srcRect l="13833" t="12592" r="15000" b="23556"/>
          <a:stretch/>
        </p:blipFill>
        <p:spPr>
          <a:xfrm>
            <a:off x="533400" y="3467100"/>
            <a:ext cx="13014960" cy="6568440"/>
          </a:xfrm>
          <a:prstGeom prst="rect">
            <a:avLst/>
          </a:prstGeom>
        </p:spPr>
      </p:pic>
      <p:pic>
        <p:nvPicPr>
          <p:cNvPr id="14" name="Рисунок 13"/>
          <p:cNvPicPr>
            <a:picLocks noChangeAspect="1"/>
          </p:cNvPicPr>
          <p:nvPr/>
        </p:nvPicPr>
        <p:blipFill rotWithShape="1">
          <a:blip r:embed="rId3"/>
          <a:srcRect l="30317" t="23140" r="12540" b="47513"/>
          <a:stretch/>
        </p:blipFill>
        <p:spPr>
          <a:xfrm>
            <a:off x="1295400" y="876300"/>
            <a:ext cx="10450286" cy="3018972"/>
          </a:xfrm>
          <a:prstGeom prst="rect">
            <a:avLst/>
          </a:prstGeom>
        </p:spPr>
      </p:pic>
      <p:sp>
        <p:nvSpPr>
          <p:cNvPr id="15" name="Прямоугольник 14"/>
          <p:cNvSpPr/>
          <p:nvPr/>
        </p:nvSpPr>
        <p:spPr>
          <a:xfrm>
            <a:off x="1447800" y="190500"/>
            <a:ext cx="10119360" cy="584775"/>
          </a:xfrm>
          <a:prstGeom prst="rect">
            <a:avLst/>
          </a:prstGeom>
        </p:spPr>
        <p:txBody>
          <a:bodyPr wrap="square">
            <a:spAutoFit/>
          </a:bodyPr>
          <a:lstStyle/>
          <a:p>
            <a:pPr algn="ctr"/>
            <a:r>
              <a:rPr lang="uk-UA"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ІНФОРМАЦІЯ ПРО СУБ'ЄКТА ДЕКЛАРУВАННЯ</a:t>
            </a:r>
            <a:endParaRPr lang="uk-UA" sz="32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1499616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2.1/16</a:t>
            </a:r>
          </a:p>
        </p:txBody>
      </p:sp>
      <p:cxnSp>
        <p:nvCxnSpPr>
          <p:cNvPr id="17" name="Прямая соединительная линия 16"/>
          <p:cNvCxnSpPr/>
          <p:nvPr/>
        </p:nvCxnSpPr>
        <p:spPr>
          <a:xfrm>
            <a:off x="1461516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grpSp>
        <p:nvGrpSpPr>
          <p:cNvPr id="18" name="Group 5"/>
          <p:cNvGrpSpPr/>
          <p:nvPr/>
        </p:nvGrpSpPr>
        <p:grpSpPr>
          <a:xfrm rot="5400000">
            <a:off x="13335000" y="-876300"/>
            <a:ext cx="2819401" cy="6324601"/>
            <a:chOff x="0" y="0"/>
            <a:chExt cx="7620000" cy="4639455"/>
          </a:xfrm>
        </p:grpSpPr>
        <p:sp>
          <p:nvSpPr>
            <p:cNvPr id="19" name="Freeform 6"/>
            <p:cNvSpPr/>
            <p:nvPr/>
          </p:nvSpPr>
          <p:spPr>
            <a:xfrm>
              <a:off x="-1270" y="-2540"/>
              <a:ext cx="7623809" cy="4641995"/>
            </a:xfrm>
            <a:custGeom>
              <a:avLst/>
              <a:gdLst/>
              <a:ahLst/>
              <a:cxnLst/>
              <a:rect l="l" t="t" r="r" b="b"/>
              <a:pathLst>
                <a:path w="7623809" h="4641995">
                  <a:moveTo>
                    <a:pt x="3810" y="0"/>
                  </a:moveTo>
                  <a:lnTo>
                    <a:pt x="0" y="3751725"/>
                  </a:lnTo>
                  <a:lnTo>
                    <a:pt x="0" y="4109865"/>
                  </a:lnTo>
                  <a:lnTo>
                    <a:pt x="3591560" y="4112405"/>
                  </a:lnTo>
                  <a:lnTo>
                    <a:pt x="3810000" y="4641995"/>
                  </a:lnTo>
                  <a:lnTo>
                    <a:pt x="4028440" y="4112405"/>
                  </a:lnTo>
                  <a:lnTo>
                    <a:pt x="7620000" y="4114945"/>
                  </a:lnTo>
                  <a:lnTo>
                    <a:pt x="7620000" y="3756805"/>
                  </a:lnTo>
                  <a:lnTo>
                    <a:pt x="7623809" y="5080"/>
                  </a:lnTo>
                  <a:lnTo>
                    <a:pt x="3810" y="0"/>
                  </a:lnTo>
                  <a:close/>
                </a:path>
              </a:pathLst>
            </a:custGeom>
            <a:solidFill>
              <a:srgbClr val="FEBF0E"/>
            </a:solidFill>
          </p:spPr>
        </p:sp>
      </p:grpSp>
      <p:sp>
        <p:nvSpPr>
          <p:cNvPr id="20" name="TextBox 19"/>
          <p:cNvSpPr txBox="1"/>
          <p:nvPr/>
        </p:nvSpPr>
        <p:spPr>
          <a:xfrm>
            <a:off x="12496800" y="1028700"/>
            <a:ext cx="5181600" cy="2308324"/>
          </a:xfrm>
          <a:prstGeom prst="rect">
            <a:avLst/>
          </a:prstGeom>
          <a:noFill/>
        </p:spPr>
        <p:txBody>
          <a:bodyPr wrap="square" rtlCol="0">
            <a:spAutoFit/>
          </a:bodyPr>
          <a:lstStyle/>
          <a:p>
            <a:pPr algn="just"/>
            <a:r>
              <a:rPr lang="uk-UA" sz="2400" dirty="0">
                <a:latin typeface="Arial Narrow" panose="020B0606020202030204" pitchFamily="34" charset="0"/>
              </a:rPr>
              <a:t>Якщо у Вас наявні документи, які дають змогу ідентифікувати Вас за межами України (наприклад, Паспорт громадянина України для виїзду за кордон), то реквізити цих документів мають бути введені у цей розділ декларації.</a:t>
            </a:r>
          </a:p>
        </p:txBody>
      </p:sp>
      <p:sp>
        <p:nvSpPr>
          <p:cNvPr id="21" name="Скругленный прямоугольник 20"/>
          <p:cNvSpPr/>
          <p:nvPr/>
        </p:nvSpPr>
        <p:spPr>
          <a:xfrm>
            <a:off x="2819400" y="1333500"/>
            <a:ext cx="1600200" cy="457200"/>
          </a:xfrm>
          <a:prstGeom prst="roundRect">
            <a:avLst/>
          </a:prstGeom>
          <a:solidFill>
            <a:srgbClr val="D4AF38">
              <a:alpha val="14000"/>
            </a:srgbClr>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Стрелка вниз 21"/>
          <p:cNvSpPr/>
          <p:nvPr/>
        </p:nvSpPr>
        <p:spPr>
          <a:xfrm rot="1982494">
            <a:off x="11201400" y="495300"/>
            <a:ext cx="533400" cy="762000"/>
          </a:xfrm>
          <a:prstGeom prst="downArrow">
            <a:avLst/>
          </a:prstGeom>
          <a:solidFill>
            <a:srgbClr val="D4AF38"/>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Скругленный прямоугольник 23"/>
          <p:cNvSpPr/>
          <p:nvPr/>
        </p:nvSpPr>
        <p:spPr>
          <a:xfrm>
            <a:off x="1143000" y="3924300"/>
            <a:ext cx="3886200" cy="685800"/>
          </a:xfrm>
          <a:prstGeom prst="roundRect">
            <a:avLst/>
          </a:prstGeom>
          <a:solidFill>
            <a:schemeClr val="tx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Відомості зазначаються латиницею</a:t>
            </a:r>
          </a:p>
          <a:p>
            <a:pPr algn="ctr"/>
            <a:r>
              <a:rPr lang="uk-UA" dirty="0"/>
              <a:t>(як у паспорті для виїзду за кордо)</a:t>
            </a:r>
          </a:p>
        </p:txBody>
      </p:sp>
      <p:cxnSp>
        <p:nvCxnSpPr>
          <p:cNvPr id="28" name="Прямая со стрелкой 27"/>
          <p:cNvCxnSpPr/>
          <p:nvPr/>
        </p:nvCxnSpPr>
        <p:spPr>
          <a:xfrm>
            <a:off x="4953000" y="4610100"/>
            <a:ext cx="304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a:off x="4267200" y="4610100"/>
            <a:ext cx="685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Скругленный прямоугольник 32"/>
          <p:cNvSpPr/>
          <p:nvPr/>
        </p:nvSpPr>
        <p:spPr>
          <a:xfrm>
            <a:off x="1143000" y="8877300"/>
            <a:ext cx="4648200" cy="533400"/>
          </a:xfrm>
          <a:prstGeom prst="roundRect">
            <a:avLst/>
          </a:prstGeom>
          <a:solidFill>
            <a:schemeClr val="tx2">
              <a:alpha val="54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latin typeface="Arial Narrow" panose="020B0606020202030204" pitchFamily="34" charset="0"/>
              </a:rPr>
              <a:t>ЗАЗНАЧАЄТЬСЯ У ФОРМАТІ ХХ123456</a:t>
            </a:r>
          </a:p>
        </p:txBody>
      </p:sp>
      <p:cxnSp>
        <p:nvCxnSpPr>
          <p:cNvPr id="35" name="Прямая со стрелкой 34"/>
          <p:cNvCxnSpPr/>
          <p:nvPr/>
        </p:nvCxnSpPr>
        <p:spPr>
          <a:xfrm>
            <a:off x="2133600" y="8648700"/>
            <a:ext cx="0" cy="228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Скругленный прямоугольник 35"/>
          <p:cNvSpPr/>
          <p:nvPr/>
        </p:nvSpPr>
        <p:spPr>
          <a:xfrm>
            <a:off x="12877800" y="5600700"/>
            <a:ext cx="5105400" cy="1752600"/>
          </a:xfrm>
          <a:prstGeom prst="roundRect">
            <a:avLst/>
          </a:prstGeom>
          <a:solidFill>
            <a:schemeClr val="tx2">
              <a:alpha val="54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latin typeface="Arial Narrow" panose="020B0606020202030204" pitchFamily="34" charset="0"/>
              </a:rPr>
              <a:t>Це поле заповнюється лише, якщо Вам видавався ідентифікаційний номер іншою країною (крім України).</a:t>
            </a:r>
          </a:p>
          <a:p>
            <a:pPr algn="ctr"/>
            <a:r>
              <a:rPr lang="uk-UA" sz="2000" dirty="0">
                <a:latin typeface="Arial Narrow" panose="020B0606020202030204" pitchFamily="34" charset="0"/>
              </a:rPr>
              <a:t>Якщо ні, то обираєте «НЕ ЗАСТОСОВУЄТЬСЯ»</a:t>
            </a:r>
          </a:p>
        </p:txBody>
      </p:sp>
      <p:cxnSp>
        <p:nvCxnSpPr>
          <p:cNvPr id="38" name="Прямая со стрелкой 37"/>
          <p:cNvCxnSpPr/>
          <p:nvPr/>
        </p:nvCxnSpPr>
        <p:spPr>
          <a:xfrm flipV="1">
            <a:off x="12801600" y="7353300"/>
            <a:ext cx="914400" cy="8382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5"/>
          <p:cNvGrpSpPr/>
          <p:nvPr/>
        </p:nvGrpSpPr>
        <p:grpSpPr>
          <a:xfrm rot="5400000">
            <a:off x="10553700" y="6248400"/>
            <a:ext cx="685800" cy="6400800"/>
            <a:chOff x="0" y="0"/>
            <a:chExt cx="7620000" cy="4639455"/>
          </a:xfrm>
        </p:grpSpPr>
        <p:sp>
          <p:nvSpPr>
            <p:cNvPr id="42" name="Freeform 6"/>
            <p:cNvSpPr/>
            <p:nvPr/>
          </p:nvSpPr>
          <p:spPr>
            <a:xfrm>
              <a:off x="-1270" y="-2540"/>
              <a:ext cx="7623809" cy="4641995"/>
            </a:xfrm>
            <a:custGeom>
              <a:avLst/>
              <a:gdLst/>
              <a:ahLst/>
              <a:cxnLst/>
              <a:rect l="l" t="t" r="r" b="b"/>
              <a:pathLst>
                <a:path w="7623809" h="4641995">
                  <a:moveTo>
                    <a:pt x="3810" y="0"/>
                  </a:moveTo>
                  <a:lnTo>
                    <a:pt x="0" y="3751725"/>
                  </a:lnTo>
                  <a:lnTo>
                    <a:pt x="0" y="4109865"/>
                  </a:lnTo>
                  <a:lnTo>
                    <a:pt x="3591560" y="4112405"/>
                  </a:lnTo>
                  <a:lnTo>
                    <a:pt x="3810000" y="4641995"/>
                  </a:lnTo>
                  <a:lnTo>
                    <a:pt x="4028440" y="4112405"/>
                  </a:lnTo>
                  <a:lnTo>
                    <a:pt x="7620000" y="4114945"/>
                  </a:lnTo>
                  <a:lnTo>
                    <a:pt x="7620000" y="3756805"/>
                  </a:lnTo>
                  <a:lnTo>
                    <a:pt x="7623809" y="5080"/>
                  </a:lnTo>
                  <a:lnTo>
                    <a:pt x="3810" y="0"/>
                  </a:lnTo>
                  <a:close/>
                </a:path>
              </a:pathLst>
            </a:custGeom>
            <a:solidFill>
              <a:srgbClr val="FEBF0E"/>
            </a:solidFill>
          </p:spPr>
        </p:sp>
      </p:grpSp>
      <p:sp>
        <p:nvSpPr>
          <p:cNvPr id="43" name="TextBox 42"/>
          <p:cNvSpPr txBox="1"/>
          <p:nvPr/>
        </p:nvSpPr>
        <p:spPr>
          <a:xfrm>
            <a:off x="8610600" y="9105900"/>
            <a:ext cx="5334000" cy="646331"/>
          </a:xfrm>
          <a:prstGeom prst="rect">
            <a:avLst/>
          </a:prstGeom>
          <a:noFill/>
        </p:spPr>
        <p:txBody>
          <a:bodyPr wrap="square" rtlCol="0">
            <a:spAutoFit/>
          </a:bodyPr>
          <a:lstStyle/>
          <a:p>
            <a:pPr algn="ctr"/>
            <a:r>
              <a:rPr lang="uk-UA" dirty="0"/>
              <a:t>ПІСЛЯ ЗАПОВНЕННЯ УСІХ ПОЛІВ НАТИСКАЄТЕ «ЗБЕРЕГТИ»</a:t>
            </a:r>
          </a:p>
        </p:txBody>
      </p:sp>
      <p:sp>
        <p:nvSpPr>
          <p:cNvPr id="44" name="Скругленный прямоугольник 43"/>
          <p:cNvSpPr/>
          <p:nvPr/>
        </p:nvSpPr>
        <p:spPr>
          <a:xfrm>
            <a:off x="6324600" y="9105900"/>
            <a:ext cx="1447800" cy="6858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48" name="Прямая соединительная линия 47"/>
          <p:cNvCxnSpPr/>
          <p:nvPr/>
        </p:nvCxnSpPr>
        <p:spPr>
          <a:xfrm>
            <a:off x="1467612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29" name="Рисунок 28"/>
          <p:cNvPicPr>
            <a:picLocks noChangeAspect="1"/>
          </p:cNvPicPr>
          <p:nvPr/>
        </p:nvPicPr>
        <p:blipFill rotWithShape="1">
          <a:blip r:embed="rId4"/>
          <a:srcRect l="66448" t="16914" r="24127" b="77584"/>
          <a:stretch/>
        </p:blipFill>
        <p:spPr>
          <a:xfrm>
            <a:off x="12801600" y="4305300"/>
            <a:ext cx="1723572" cy="566057"/>
          </a:xfrm>
          <a:prstGeom prst="rect">
            <a:avLst/>
          </a:prstGeom>
        </p:spPr>
      </p:pic>
      <p:cxnSp>
        <p:nvCxnSpPr>
          <p:cNvPr id="32" name="Прямая со стрелкой 31"/>
          <p:cNvCxnSpPr/>
          <p:nvPr/>
        </p:nvCxnSpPr>
        <p:spPr>
          <a:xfrm flipH="1">
            <a:off x="12268200" y="4914900"/>
            <a:ext cx="685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Скругленный прямоугольник 2"/>
          <p:cNvSpPr/>
          <p:nvPr/>
        </p:nvSpPr>
        <p:spPr>
          <a:xfrm>
            <a:off x="14630400" y="3924300"/>
            <a:ext cx="33528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latin typeface="Arial Narrow" panose="020B0606020202030204" pitchFamily="34" charset="0"/>
              </a:rPr>
              <a:t>Ім’я по батькові у закордонному паспорті блокується через позначку </a:t>
            </a:r>
          </a:p>
          <a:p>
            <a:pPr algn="ctr"/>
            <a:r>
              <a:rPr lang="uk-UA" dirty="0">
                <a:latin typeface="Arial Narrow" panose="020B0606020202030204" pitchFamily="34" charset="0"/>
              </a:rPr>
              <a:t>«НЕ ЗАСТОСОВУЄТЬСЯ»</a:t>
            </a:r>
          </a:p>
        </p:txBody>
      </p:sp>
    </p:spTree>
    <p:extLst>
      <p:ext uri="{BB962C8B-B14F-4D97-AF65-F5344CB8AC3E}">
        <p14:creationId xmlns:p14="http://schemas.microsoft.com/office/powerpoint/2010/main" val="4059031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0750" t="9927" r="12500" b="4889"/>
          <a:stretch/>
        </p:blipFill>
        <p:spPr>
          <a:xfrm>
            <a:off x="533400" y="1409700"/>
            <a:ext cx="10378440" cy="8763000"/>
          </a:xfrm>
          <a:prstGeom prst="rect">
            <a:avLst/>
          </a:prstGeom>
        </p:spPr>
      </p:pic>
      <p:sp>
        <p:nvSpPr>
          <p:cNvPr id="4" name="Прямоугольник 3"/>
          <p:cNvSpPr/>
          <p:nvPr/>
        </p:nvSpPr>
        <p:spPr>
          <a:xfrm>
            <a:off x="1295400" y="419100"/>
            <a:ext cx="10165080" cy="584775"/>
          </a:xfrm>
          <a:prstGeom prst="rect">
            <a:avLst/>
          </a:prstGeom>
        </p:spPr>
        <p:txBody>
          <a:bodyPr wrap="square">
            <a:spAutoFit/>
          </a:bodyPr>
          <a:lstStyle/>
          <a:p>
            <a:pPr algn="ctr"/>
            <a:r>
              <a:rPr lang="uk-UA"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ІНФОРМАЦІЯ ПРО СУБ'ЄКТА ДЕКЛАРУВАННЯ</a:t>
            </a:r>
            <a:endParaRPr lang="uk-UA" sz="32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505712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2.1/16</a:t>
            </a:r>
          </a:p>
        </p:txBody>
      </p:sp>
      <p:cxnSp>
        <p:nvCxnSpPr>
          <p:cNvPr id="6" name="Прямая соединительная линия 5"/>
          <p:cNvCxnSpPr/>
          <p:nvPr/>
        </p:nvCxnSpPr>
        <p:spPr>
          <a:xfrm>
            <a:off x="1467612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7" name="Подзаголовок 3"/>
          <p:cNvSpPr txBox="1">
            <a:spLocks/>
          </p:cNvSpPr>
          <p:nvPr/>
        </p:nvSpPr>
        <p:spPr>
          <a:xfrm>
            <a:off x="10972800" y="5600700"/>
            <a:ext cx="6858000" cy="1457325"/>
          </a:xfrm>
          <a:prstGeom prst="roundRect">
            <a:avLst/>
          </a:prstGeom>
          <a:solidFill>
            <a:schemeClr val="tx2"/>
          </a:solidFill>
          <a:ln>
            <a:solidFill>
              <a:schemeClr val="tx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uk-UA" dirty="0">
                <a:solidFill>
                  <a:schemeClr val="bg1"/>
                </a:solidFill>
                <a:latin typeface="Arial Narrow" panose="020B0606020202030204" pitchFamily="34" charset="0"/>
              </a:rPr>
              <a:t>ЗАЙМАНА ПОСАДА</a:t>
            </a:r>
          </a:p>
          <a:p>
            <a:r>
              <a:rPr lang="uk-UA" b="1" dirty="0">
                <a:solidFill>
                  <a:schemeClr val="bg1"/>
                </a:solidFill>
                <a:latin typeface="Arial Narrow" panose="020B0606020202030204" pitchFamily="34" charset="0"/>
              </a:rPr>
              <a:t>«КУРСАНТ, РЯДОВИЙ ПОЛІЦІЇ»</a:t>
            </a:r>
            <a:r>
              <a:rPr lang="uk-UA" dirty="0">
                <a:solidFill>
                  <a:schemeClr val="bg1"/>
                </a:solidFill>
                <a:latin typeface="Arial Narrow" panose="020B0606020202030204" pitchFamily="34" charset="0"/>
              </a:rPr>
              <a:t> </a:t>
            </a:r>
          </a:p>
        </p:txBody>
      </p:sp>
      <p:sp>
        <p:nvSpPr>
          <p:cNvPr id="8" name="Подзаголовок 3"/>
          <p:cNvSpPr txBox="1">
            <a:spLocks/>
          </p:cNvSpPr>
          <p:nvPr/>
        </p:nvSpPr>
        <p:spPr>
          <a:xfrm>
            <a:off x="10972800" y="2400300"/>
            <a:ext cx="6858000" cy="1143000"/>
          </a:xfrm>
          <a:prstGeom prst="roundRect">
            <a:avLst/>
          </a:prstGeom>
          <a:solidFill>
            <a:schemeClr val="tx2"/>
          </a:solidFill>
          <a:ln>
            <a:solidFill>
              <a:schemeClr val="tx2"/>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uk-UA" sz="2800" dirty="0">
                <a:solidFill>
                  <a:schemeClr val="bg1"/>
                </a:solidFill>
                <a:latin typeface="Arial Narrow" panose="020B0606020202030204" pitchFamily="34" charset="0"/>
              </a:rPr>
              <a:t>НЕОБХІДНО ЗАНАЧИТИ КОД ЄДРПОУ </a:t>
            </a:r>
          </a:p>
          <a:p>
            <a:r>
              <a:rPr lang="uk-UA" sz="3200" b="1" dirty="0">
                <a:solidFill>
                  <a:schemeClr val="bg1"/>
                </a:solidFill>
                <a:latin typeface="Arial Narrow" panose="020B0606020202030204" pitchFamily="34" charset="0"/>
              </a:rPr>
              <a:t>08571423</a:t>
            </a:r>
            <a:endParaRPr lang="uk-UA" sz="4400" b="1" dirty="0">
              <a:solidFill>
                <a:schemeClr val="bg1"/>
              </a:solidFill>
              <a:latin typeface="Arial Narrow" panose="020B0606020202030204" pitchFamily="34" charset="0"/>
            </a:endParaRPr>
          </a:p>
        </p:txBody>
      </p:sp>
      <p:sp>
        <p:nvSpPr>
          <p:cNvPr id="9" name="Подзаголовок 3"/>
          <p:cNvSpPr txBox="1">
            <a:spLocks/>
          </p:cNvSpPr>
          <p:nvPr/>
        </p:nvSpPr>
        <p:spPr>
          <a:xfrm>
            <a:off x="10972800" y="3771900"/>
            <a:ext cx="6858000" cy="1600200"/>
          </a:xfrm>
          <a:prstGeom prst="roundRect">
            <a:avLst/>
          </a:prstGeom>
          <a:solidFill>
            <a:schemeClr val="tx2"/>
          </a:solidFill>
          <a:ln>
            <a:solidFill>
              <a:schemeClr val="tx2"/>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uk-UA" sz="2800" dirty="0">
                <a:solidFill>
                  <a:schemeClr val="bg1"/>
                </a:solidFill>
                <a:latin typeface="Arial Narrow" panose="020B0606020202030204" pitchFamily="34" charset="0"/>
              </a:rPr>
              <a:t>НАЙМЕНУВАННЯ</a:t>
            </a:r>
          </a:p>
          <a:p>
            <a:r>
              <a:rPr lang="uk-UA" b="1" dirty="0">
                <a:solidFill>
                  <a:schemeClr val="bg1"/>
                </a:solidFill>
                <a:latin typeface="Arial Narrow" panose="020B0606020202030204" pitchFamily="34" charset="0"/>
              </a:rPr>
              <a:t>Донецький державний університет внутрішніх справ </a:t>
            </a:r>
            <a:r>
              <a:rPr lang="uk-UA" sz="2800" i="1" dirty="0">
                <a:solidFill>
                  <a:schemeClr val="bg1"/>
                </a:solidFill>
                <a:latin typeface="Arial Narrow" panose="020B0606020202030204" pitchFamily="34" charset="0"/>
              </a:rPr>
              <a:t>(має відобразитись автоматично)</a:t>
            </a:r>
            <a:endParaRPr lang="uk-UA" sz="4400" i="1" dirty="0">
              <a:solidFill>
                <a:schemeClr val="bg1"/>
              </a:solidFill>
              <a:latin typeface="Arial Narrow" panose="020B0606020202030204" pitchFamily="34" charset="0"/>
            </a:endParaRPr>
          </a:p>
        </p:txBody>
      </p:sp>
      <p:cxnSp>
        <p:nvCxnSpPr>
          <p:cNvPr id="11" name="Соединительная линия уступом 10"/>
          <p:cNvCxnSpPr/>
          <p:nvPr/>
        </p:nvCxnSpPr>
        <p:spPr>
          <a:xfrm flipV="1">
            <a:off x="5334000" y="2705100"/>
            <a:ext cx="5562600" cy="1066800"/>
          </a:xfrm>
          <a:prstGeom prst="bentConnector3">
            <a:avLst>
              <a:gd name="adj1" fmla="val 5068"/>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Соединительная линия уступом 14"/>
          <p:cNvCxnSpPr>
            <a:stCxn id="29" idx="3"/>
          </p:cNvCxnSpPr>
          <p:nvPr/>
        </p:nvCxnSpPr>
        <p:spPr>
          <a:xfrm>
            <a:off x="7848600" y="4762500"/>
            <a:ext cx="3124200" cy="1219200"/>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10515600" y="3848100"/>
            <a:ext cx="457200" cy="3048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p:cNvSpPr/>
          <p:nvPr/>
        </p:nvSpPr>
        <p:spPr>
          <a:xfrm>
            <a:off x="685800" y="3619500"/>
            <a:ext cx="4724400" cy="457200"/>
          </a:xfrm>
          <a:prstGeom prst="roundRect">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Скругленный прямоугольник 27"/>
          <p:cNvSpPr/>
          <p:nvPr/>
        </p:nvSpPr>
        <p:spPr>
          <a:xfrm>
            <a:off x="5867400" y="3619500"/>
            <a:ext cx="4724400" cy="533400"/>
          </a:xfrm>
          <a:prstGeom prst="roundRect">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Скругленный прямоугольник 28"/>
          <p:cNvSpPr/>
          <p:nvPr/>
        </p:nvSpPr>
        <p:spPr>
          <a:xfrm>
            <a:off x="685800" y="4533900"/>
            <a:ext cx="7162800" cy="457200"/>
          </a:xfrm>
          <a:prstGeom prst="roundRect">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Скругленный прямоугольник 29"/>
          <p:cNvSpPr/>
          <p:nvPr/>
        </p:nvSpPr>
        <p:spPr>
          <a:xfrm>
            <a:off x="11049000" y="7200900"/>
            <a:ext cx="6781800" cy="2438400"/>
          </a:xfrm>
          <a:prstGeom prst="roundRect">
            <a:avLst/>
          </a:prstGeom>
          <a:solidFill>
            <a:srgbClr val="D4AF38"/>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600" dirty="0">
                <a:latin typeface="Arial Narrow" panose="020B0606020202030204" pitchFamily="34" charset="0"/>
              </a:rPr>
              <a:t>ТИП та КАТЕГОРІЯ посади необхідно обрати </a:t>
            </a:r>
          </a:p>
          <a:p>
            <a:r>
              <a:rPr lang="uk-UA" sz="3600" dirty="0">
                <a:latin typeface="Arial Narrow" panose="020B0606020202030204" pitchFamily="34" charset="0"/>
              </a:rPr>
              <a:t>«НЕ ЗАСТОСОВУЄТЬСЯ».</a:t>
            </a:r>
          </a:p>
          <a:p>
            <a:r>
              <a:rPr lang="uk-UA" sz="3600" dirty="0">
                <a:latin typeface="Arial Narrow" panose="020B0606020202030204" pitchFamily="34" charset="0"/>
              </a:rPr>
              <a:t>У всіх інших вкладках розділу «НІ»</a:t>
            </a:r>
          </a:p>
        </p:txBody>
      </p:sp>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4800" y="0"/>
            <a:ext cx="2362200" cy="2362200"/>
          </a:xfrm>
          <a:prstGeom prst="rect">
            <a:avLst/>
          </a:prstGeom>
        </p:spPr>
      </p:pic>
      <p:pic>
        <p:nvPicPr>
          <p:cNvPr id="32" name="Рисунок 31"/>
          <p:cNvPicPr>
            <a:picLocks noChangeAspect="1"/>
          </p:cNvPicPr>
          <p:nvPr/>
        </p:nvPicPr>
        <p:blipFill rotWithShape="1">
          <a:blip r:embed="rId4"/>
          <a:srcRect l="85953" t="19612" r="2460" b="70653"/>
          <a:stretch/>
        </p:blipFill>
        <p:spPr>
          <a:xfrm>
            <a:off x="16002000" y="7810500"/>
            <a:ext cx="1752600" cy="1001485"/>
          </a:xfrm>
          <a:prstGeom prst="rect">
            <a:avLst/>
          </a:prstGeom>
        </p:spPr>
      </p:pic>
      <p:sp>
        <p:nvSpPr>
          <p:cNvPr id="33" name="Стрелка вверх 32"/>
          <p:cNvSpPr/>
          <p:nvPr/>
        </p:nvSpPr>
        <p:spPr>
          <a:xfrm>
            <a:off x="16230600" y="8420100"/>
            <a:ext cx="304800" cy="228600"/>
          </a:xfrm>
          <a:prstGeom prst="upArrow">
            <a:avLst/>
          </a:prstGeom>
          <a:solidFill>
            <a:srgbClr val="D4AF38"/>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78130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1083" t="12592" r="12166" b="50815"/>
          <a:stretch/>
        </p:blipFill>
        <p:spPr>
          <a:xfrm>
            <a:off x="7162800" y="2247900"/>
            <a:ext cx="10378440" cy="3764280"/>
          </a:xfrm>
          <a:prstGeom prst="rect">
            <a:avLst/>
          </a:prstGeom>
        </p:spPr>
      </p:pic>
      <p:sp>
        <p:nvSpPr>
          <p:cNvPr id="4" name="Прямоугольник 3"/>
          <p:cNvSpPr/>
          <p:nvPr/>
        </p:nvSpPr>
        <p:spPr>
          <a:xfrm>
            <a:off x="609600" y="266700"/>
            <a:ext cx="14081760" cy="584775"/>
          </a:xfrm>
          <a:prstGeom prst="rect">
            <a:avLst/>
          </a:prstGeom>
        </p:spPr>
        <p:txBody>
          <a:bodyPr wrap="square">
            <a:spAutoFit/>
          </a:bodyPr>
          <a:lstStyle/>
          <a:p>
            <a:pPr algn="ctr"/>
            <a:r>
              <a:rPr lang="uk-UA"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ІНФОРМАЦІЯ ПРО членів сім’ї суб’єкта декларування</a:t>
            </a:r>
            <a:endParaRPr lang="uk-UA" sz="32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505712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2.2/16</a:t>
            </a:r>
          </a:p>
        </p:txBody>
      </p:sp>
      <p:cxnSp>
        <p:nvCxnSpPr>
          <p:cNvPr id="6" name="Прямая соединительная линия 5"/>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7" name="Freeform 39"/>
          <p:cNvSpPr/>
          <p:nvPr/>
        </p:nvSpPr>
        <p:spPr>
          <a:xfrm>
            <a:off x="13106400" y="1790700"/>
            <a:ext cx="988698" cy="950948"/>
          </a:xfrm>
          <a:custGeom>
            <a:avLst/>
            <a:gdLst/>
            <a:ahLst/>
            <a:cxnLst/>
            <a:rect l="l" t="t" r="r" b="b"/>
            <a:pathLst>
              <a:path w="988698" h="950948">
                <a:moveTo>
                  <a:pt x="0" y="0"/>
                </a:moveTo>
                <a:lnTo>
                  <a:pt x="988698" y="0"/>
                </a:lnTo>
                <a:lnTo>
                  <a:pt x="988698" y="950948"/>
                </a:lnTo>
                <a:lnTo>
                  <a:pt x="0" y="9509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6958" t="22493" r="88410" b="74246"/>
          <a:stretch/>
        </p:blipFill>
        <p:spPr>
          <a:xfrm>
            <a:off x="4191000" y="7658100"/>
            <a:ext cx="246744" cy="246743"/>
          </a:xfrm>
          <a:prstGeom prst="rect">
            <a:avLst/>
          </a:prstGeom>
        </p:spPr>
      </p:pic>
      <p:sp>
        <p:nvSpPr>
          <p:cNvPr id="11" name="Прямоугольник 10"/>
          <p:cNvSpPr/>
          <p:nvPr/>
        </p:nvSpPr>
        <p:spPr>
          <a:xfrm>
            <a:off x="1295400" y="2400300"/>
            <a:ext cx="5715000" cy="2057400"/>
          </a:xfrm>
          <a:prstGeom prst="rect">
            <a:avLst/>
          </a:prstGeom>
          <a:ln>
            <a:solidFill>
              <a:srgbClr val="D4AF38"/>
            </a:solidFill>
          </a:ln>
        </p:spPr>
        <p:style>
          <a:lnRef idx="2">
            <a:schemeClr val="accent6"/>
          </a:lnRef>
          <a:fillRef idx="1">
            <a:schemeClr val="lt1"/>
          </a:fillRef>
          <a:effectRef idx="0">
            <a:schemeClr val="accent6"/>
          </a:effectRef>
          <a:fontRef idx="minor">
            <a:schemeClr val="dk1"/>
          </a:fontRef>
        </p:style>
        <p:txBody>
          <a:bodyPr rtlCol="0" anchor="ctr"/>
          <a:lstStyle/>
          <a:p>
            <a:r>
              <a:rPr lang="uk-UA" sz="2400" dirty="0">
                <a:latin typeface="Arial Narrow" panose="020B0606020202030204" pitchFamily="34" charset="0"/>
              </a:rPr>
              <a:t>Особа, яка перебуває у шлюбі із суб’єктом декларування, та діти зазначеного суб’єкта декларування до досягнення ними повноліття – незалежно від спільного проживання із суб’єктом декларування</a:t>
            </a:r>
          </a:p>
        </p:txBody>
      </p:sp>
      <p:pic>
        <p:nvPicPr>
          <p:cNvPr id="2" name="Рисунок 1"/>
          <p:cNvPicPr>
            <a:picLocks noChangeAspect="1"/>
          </p:cNvPicPr>
          <p:nvPr/>
        </p:nvPicPr>
        <p:blipFill rotWithShape="1">
          <a:blip r:embed="rId6"/>
          <a:srcRect l="31083" t="51131" r="13583" b="37630"/>
          <a:stretch/>
        </p:blipFill>
        <p:spPr>
          <a:xfrm>
            <a:off x="1143000" y="952500"/>
            <a:ext cx="10119360" cy="1196340"/>
          </a:xfrm>
          <a:prstGeom prst="rect">
            <a:avLst/>
          </a:prstGeom>
          <a:solidFill>
            <a:srgbClr val="EAB200">
              <a:alpha val="18000"/>
            </a:srgbClr>
          </a:solidFill>
          <a:ln>
            <a:noFill/>
          </a:ln>
        </p:spPr>
      </p:pic>
      <p:sp>
        <p:nvSpPr>
          <p:cNvPr id="15" name="Скругленный прямоугольник 14"/>
          <p:cNvSpPr/>
          <p:nvPr/>
        </p:nvSpPr>
        <p:spPr>
          <a:xfrm>
            <a:off x="1219200" y="1104900"/>
            <a:ext cx="4724400" cy="457200"/>
          </a:xfrm>
          <a:prstGeom prst="roundRect">
            <a:avLst/>
          </a:prstGeom>
          <a:solidFill>
            <a:srgbClr val="EAB200">
              <a:alpha val="18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Прямоугольник 23"/>
          <p:cNvSpPr/>
          <p:nvPr/>
        </p:nvSpPr>
        <p:spPr>
          <a:xfrm>
            <a:off x="1295400" y="4762500"/>
            <a:ext cx="5715000" cy="3124200"/>
          </a:xfrm>
          <a:prstGeom prst="rect">
            <a:avLst/>
          </a:prstGeom>
          <a:ln>
            <a:solidFill>
              <a:srgbClr val="D4AF38"/>
            </a:solidFill>
          </a:ln>
        </p:spPr>
        <p:style>
          <a:lnRef idx="2">
            <a:schemeClr val="accent6"/>
          </a:lnRef>
          <a:fillRef idx="1">
            <a:schemeClr val="lt1"/>
          </a:fillRef>
          <a:effectRef idx="0">
            <a:schemeClr val="accent6"/>
          </a:effectRef>
          <a:fontRef idx="minor">
            <a:schemeClr val="dk1"/>
          </a:fontRef>
        </p:style>
        <p:txBody>
          <a:bodyPr rtlCol="0" anchor="ctr"/>
          <a:lstStyle/>
          <a:p>
            <a:pPr marL="274638"/>
            <a:r>
              <a:rPr lang="uk-UA" sz="2400" dirty="0">
                <a:latin typeface="Arial Narrow" panose="020B0606020202030204" pitchFamily="34" charset="0"/>
              </a:rPr>
              <a:t>Особа є членом сім’ї за наявності одночасно трьох ознак:</a:t>
            </a:r>
            <a:br>
              <a:rPr lang="uk-UA" sz="2400" dirty="0">
                <a:latin typeface="Arial Narrow" panose="020B0606020202030204" pitchFamily="34" charset="0"/>
              </a:rPr>
            </a:br>
            <a:r>
              <a:rPr lang="uk-UA" sz="2400" dirty="0">
                <a:latin typeface="Arial Narrow" panose="020B0606020202030204" pitchFamily="34" charset="0"/>
              </a:rPr>
              <a:t>спільне проживання на останній день звітного періоду та/або більше ніж 183 дні протягом року;</a:t>
            </a:r>
            <a:br>
              <a:rPr lang="uk-UA" sz="2400" dirty="0">
                <a:latin typeface="Arial Narrow" panose="020B0606020202030204" pitchFamily="34" charset="0"/>
              </a:rPr>
            </a:br>
            <a:r>
              <a:rPr lang="uk-UA" sz="2400" dirty="0">
                <a:latin typeface="Arial Narrow" panose="020B0606020202030204" pitchFamily="34" charset="0"/>
              </a:rPr>
              <a:t>наявність взаємних прав та обов’язків, які мають характер сімейних;</a:t>
            </a:r>
          </a:p>
          <a:p>
            <a:pPr marL="274638"/>
            <a:r>
              <a:rPr lang="uk-UA" sz="2400" dirty="0">
                <a:latin typeface="Arial Narrow" panose="020B0606020202030204" pitchFamily="34" charset="0"/>
              </a:rPr>
              <a:t>пов’язаність спільним побутом</a:t>
            </a:r>
            <a:br>
              <a:rPr lang="uk-UA" sz="2400" dirty="0">
                <a:latin typeface="Arial Narrow" panose="020B0606020202030204" pitchFamily="34" charset="0"/>
              </a:rPr>
            </a:br>
            <a:endParaRPr lang="uk-UA" sz="2400" dirty="0">
              <a:latin typeface="Arial Narrow" panose="020B0606020202030204" pitchFamily="34" charset="0"/>
            </a:endParaRPr>
          </a:p>
        </p:txBody>
      </p:sp>
      <p:sp>
        <p:nvSpPr>
          <p:cNvPr id="26" name="Ромб 25"/>
          <p:cNvSpPr/>
          <p:nvPr/>
        </p:nvSpPr>
        <p:spPr>
          <a:xfrm>
            <a:off x="1371600" y="5524500"/>
            <a:ext cx="228600" cy="228600"/>
          </a:xfrm>
          <a:prstGeom prst="diamond">
            <a:avLst/>
          </a:prstGeom>
          <a:solidFill>
            <a:srgbClr val="EAB2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Ромб 26"/>
          <p:cNvSpPr/>
          <p:nvPr/>
        </p:nvSpPr>
        <p:spPr>
          <a:xfrm>
            <a:off x="1371600" y="6591300"/>
            <a:ext cx="228600" cy="228600"/>
          </a:xfrm>
          <a:prstGeom prst="diamond">
            <a:avLst/>
          </a:prstGeom>
          <a:solidFill>
            <a:srgbClr val="EAB2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Ромб 27"/>
          <p:cNvSpPr/>
          <p:nvPr/>
        </p:nvSpPr>
        <p:spPr>
          <a:xfrm>
            <a:off x="1371600" y="7353300"/>
            <a:ext cx="228600" cy="228600"/>
          </a:xfrm>
          <a:prstGeom prst="diamond">
            <a:avLst/>
          </a:prstGeom>
          <a:solidFill>
            <a:srgbClr val="EAB2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33" name="Соединительная линия уступом 32"/>
          <p:cNvCxnSpPr>
            <a:stCxn id="15" idx="1"/>
            <a:endCxn id="24" idx="1"/>
          </p:cNvCxnSpPr>
          <p:nvPr/>
        </p:nvCxnSpPr>
        <p:spPr>
          <a:xfrm rot="10800000" flipH="1" flipV="1">
            <a:off x="1219200" y="1333500"/>
            <a:ext cx="76200" cy="4991100"/>
          </a:xfrm>
          <a:prstGeom prst="bentConnector3">
            <a:avLst>
              <a:gd name="adj1" fmla="val -440000"/>
            </a:avLst>
          </a:prstGeom>
          <a:ln>
            <a:solidFill>
              <a:srgbClr val="D4AF38"/>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flipH="1">
            <a:off x="914400" y="3314700"/>
            <a:ext cx="381000" cy="0"/>
          </a:xfrm>
          <a:prstGeom prst="line">
            <a:avLst/>
          </a:prstGeom>
          <a:ln>
            <a:solidFill>
              <a:srgbClr val="D4AF38"/>
            </a:solidFill>
          </a:ln>
        </p:spPr>
        <p:style>
          <a:lnRef idx="1">
            <a:schemeClr val="accent1"/>
          </a:lnRef>
          <a:fillRef idx="0">
            <a:schemeClr val="accent1"/>
          </a:fillRef>
          <a:effectRef idx="0">
            <a:schemeClr val="accent1"/>
          </a:effectRef>
          <a:fontRef idx="minor">
            <a:schemeClr val="tx1"/>
          </a:fontRef>
        </p:style>
      </p:cxnSp>
      <p:sp>
        <p:nvSpPr>
          <p:cNvPr id="46" name="Скругленный прямоугольник 45"/>
          <p:cNvSpPr/>
          <p:nvPr/>
        </p:nvSpPr>
        <p:spPr>
          <a:xfrm>
            <a:off x="16002000" y="2324100"/>
            <a:ext cx="1447800" cy="533400"/>
          </a:xfrm>
          <a:prstGeom prst="roundRect">
            <a:avLst/>
          </a:prstGeom>
          <a:solidFill>
            <a:srgbClr val="EAB200">
              <a:alpha val="14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7" name="Стрелка вправо 46"/>
          <p:cNvSpPr/>
          <p:nvPr/>
        </p:nvSpPr>
        <p:spPr>
          <a:xfrm>
            <a:off x="14478000" y="2400300"/>
            <a:ext cx="1371600" cy="381000"/>
          </a:xfrm>
          <a:prstGeom prst="rightArrow">
            <a:avLst/>
          </a:prstGeom>
          <a:solidFill>
            <a:srgbClr val="EAB2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8" name="Скругленный прямоугольник 47"/>
          <p:cNvSpPr/>
          <p:nvPr/>
        </p:nvSpPr>
        <p:spPr>
          <a:xfrm>
            <a:off x="14478000" y="6134099"/>
            <a:ext cx="3503735" cy="651933"/>
          </a:xfrm>
          <a:prstGeom prst="roundRect">
            <a:avLst/>
          </a:prstGeom>
          <a:solidFill>
            <a:srgbClr val="EAB200">
              <a:alpha val="76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dirty="0">
                <a:solidFill>
                  <a:schemeClr val="tx1"/>
                </a:solidFill>
                <a:latin typeface="Arial Narrow" panose="020B0606020202030204" pitchFamily="34" charset="0"/>
              </a:rPr>
              <a:t>Кожен член сім’ї зазначається окремо</a:t>
            </a:r>
          </a:p>
        </p:txBody>
      </p:sp>
      <p:sp>
        <p:nvSpPr>
          <p:cNvPr id="49" name="Скругленный прямоугольник 48"/>
          <p:cNvSpPr/>
          <p:nvPr/>
        </p:nvSpPr>
        <p:spPr>
          <a:xfrm>
            <a:off x="14478000" y="6896100"/>
            <a:ext cx="3581401" cy="1676400"/>
          </a:xfrm>
          <a:prstGeom prst="roundRect">
            <a:avLst/>
          </a:prstGeom>
          <a:solidFill>
            <a:srgbClr val="EAB200">
              <a:alpha val="76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dirty="0">
                <a:solidFill>
                  <a:schemeClr val="tx1"/>
                </a:solidFill>
                <a:latin typeface="Arial Narrow" panose="020B0606020202030204" pitchFamily="34" charset="0"/>
              </a:rPr>
              <a:t>Щодо кожного члена сім’ї зазначається вся інформація що і стосовно суб’єкта декларування, зазначена у розділі 2.1. </a:t>
            </a:r>
          </a:p>
        </p:txBody>
      </p:sp>
      <p:sp>
        <p:nvSpPr>
          <p:cNvPr id="52" name="Скругленный прямоугольник 51"/>
          <p:cNvSpPr/>
          <p:nvPr/>
        </p:nvSpPr>
        <p:spPr>
          <a:xfrm>
            <a:off x="7620000" y="6057900"/>
            <a:ext cx="5791200" cy="38862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k-UA" sz="2400" dirty="0">
                <a:solidFill>
                  <a:schemeClr val="tx1"/>
                </a:solidFill>
                <a:latin typeface="Arial Narrow" panose="020B0606020202030204" pitchFamily="34" charset="0"/>
              </a:rPr>
              <a:t>У разі, якщо член сім’ї відмовився надати Вам інформацію, необхідну для заповнення цього та наступних розділів декларації, Ви можете скористатися опцією </a:t>
            </a:r>
          </a:p>
          <a:p>
            <a:pPr algn="ctr"/>
            <a:r>
              <a:rPr lang="uk-UA" sz="2400" dirty="0">
                <a:solidFill>
                  <a:schemeClr val="tx1"/>
                </a:solidFill>
                <a:latin typeface="Arial Narrow" panose="020B0606020202030204" pitchFamily="34" charset="0"/>
              </a:rPr>
              <a:t>«ЧЛЕН СІМ’Ї НЕ НАДАВ ІНФОРМАЦІЮ»</a:t>
            </a:r>
          </a:p>
        </p:txBody>
      </p:sp>
      <p:pic>
        <p:nvPicPr>
          <p:cNvPr id="53" name="Рисунок 52"/>
          <p:cNvPicPr>
            <a:picLocks noChangeAspect="1"/>
          </p:cNvPicPr>
          <p:nvPr/>
        </p:nvPicPr>
        <p:blipFill rotWithShape="1">
          <a:blip r:embed="rId7"/>
          <a:srcRect l="36417" t="66073" r="44833" b="23853"/>
          <a:stretch/>
        </p:blipFill>
        <p:spPr>
          <a:xfrm>
            <a:off x="8839200" y="8724900"/>
            <a:ext cx="3429000" cy="1036320"/>
          </a:xfrm>
          <a:prstGeom prst="rect">
            <a:avLst/>
          </a:prstGeom>
        </p:spPr>
      </p:pic>
      <p:sp>
        <p:nvSpPr>
          <p:cNvPr id="54" name="Стрелка влево 53"/>
          <p:cNvSpPr/>
          <p:nvPr/>
        </p:nvSpPr>
        <p:spPr>
          <a:xfrm>
            <a:off x="10515600" y="8877300"/>
            <a:ext cx="685800" cy="304800"/>
          </a:xfrm>
          <a:prstGeom prst="leftArrow">
            <a:avLst/>
          </a:prstGeom>
          <a:solidFill>
            <a:srgbClr val="EAB2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55" name="Freeform 40"/>
          <p:cNvSpPr/>
          <p:nvPr/>
        </p:nvSpPr>
        <p:spPr>
          <a:xfrm rot="20971664">
            <a:off x="7774238" y="8115945"/>
            <a:ext cx="932103" cy="944119"/>
          </a:xfrm>
          <a:custGeom>
            <a:avLst/>
            <a:gdLst/>
            <a:ahLst/>
            <a:cxnLst/>
            <a:rect l="l" t="t" r="r" b="b"/>
            <a:pathLst>
              <a:path w="932103" h="944119">
                <a:moveTo>
                  <a:pt x="0" y="0"/>
                </a:moveTo>
                <a:lnTo>
                  <a:pt x="932103" y="0"/>
                </a:lnTo>
                <a:lnTo>
                  <a:pt x="932103" y="944120"/>
                </a:lnTo>
                <a:lnTo>
                  <a:pt x="0" y="9441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TextBox 56"/>
          <p:cNvSpPr txBox="1"/>
          <p:nvPr/>
        </p:nvSpPr>
        <p:spPr>
          <a:xfrm>
            <a:off x="13944600" y="5905500"/>
            <a:ext cx="457200" cy="1143000"/>
          </a:xfrm>
          <a:prstGeom prst="rect">
            <a:avLst/>
          </a:prstGeom>
          <a:noFill/>
        </p:spPr>
        <p:txBody>
          <a:bodyPr wrap="square" rtlCol="0">
            <a:spAutoFit/>
          </a:bodyPr>
          <a:lstStyle/>
          <a:p>
            <a:r>
              <a:rPr lang="uk-UA" sz="6600" dirty="0">
                <a:solidFill>
                  <a:schemeClr val="tx2"/>
                </a:solidFill>
                <a:latin typeface="Times New Roman" panose="02020603050405020304" pitchFamily="18" charset="0"/>
                <a:cs typeface="Times New Roman" panose="02020603050405020304" pitchFamily="18" charset="0"/>
              </a:rPr>
              <a:t>!</a:t>
            </a:r>
          </a:p>
        </p:txBody>
      </p:sp>
      <p:sp>
        <p:nvSpPr>
          <p:cNvPr id="58" name="TextBox 57"/>
          <p:cNvSpPr txBox="1"/>
          <p:nvPr/>
        </p:nvSpPr>
        <p:spPr>
          <a:xfrm>
            <a:off x="13944600" y="7048500"/>
            <a:ext cx="457200" cy="1107996"/>
          </a:xfrm>
          <a:prstGeom prst="rect">
            <a:avLst/>
          </a:prstGeom>
          <a:noFill/>
        </p:spPr>
        <p:txBody>
          <a:bodyPr wrap="square" rtlCol="0">
            <a:spAutoFit/>
          </a:bodyPr>
          <a:lstStyle/>
          <a:p>
            <a:r>
              <a:rPr lang="uk-UA" sz="6600" dirty="0">
                <a:solidFill>
                  <a:schemeClr val="tx2"/>
                </a:solidFill>
                <a:latin typeface="Times New Roman" panose="02020603050405020304" pitchFamily="18" charset="0"/>
                <a:cs typeface="Times New Roman" panose="02020603050405020304" pitchFamily="18" charset="0"/>
              </a:rPr>
              <a:t>!</a:t>
            </a:r>
          </a:p>
        </p:txBody>
      </p:sp>
      <p:pic>
        <p:nvPicPr>
          <p:cNvPr id="59" name="Рисунок 58"/>
          <p:cNvPicPr>
            <a:picLocks noChangeAspect="1"/>
          </p:cNvPicPr>
          <p:nvPr/>
        </p:nvPicPr>
        <p:blipFill rotWithShape="1">
          <a:blip r:embed="rId5">
            <a:extLst>
              <a:ext uri="{28A0092B-C50C-407E-A947-70E740481C1C}">
                <a14:useLocalDpi xmlns:a14="http://schemas.microsoft.com/office/drawing/2010/main" val="0"/>
              </a:ext>
            </a:extLst>
          </a:blip>
          <a:srcRect l="6958" t="22493" r="88410" b="74246"/>
          <a:stretch/>
        </p:blipFill>
        <p:spPr>
          <a:xfrm>
            <a:off x="6248400" y="1485900"/>
            <a:ext cx="381000" cy="380998"/>
          </a:xfrm>
          <a:prstGeom prst="rect">
            <a:avLst/>
          </a:prstGeom>
        </p:spPr>
      </p:pic>
      <p:cxnSp>
        <p:nvCxnSpPr>
          <p:cNvPr id="61" name="Прямая соединительная линия 60"/>
          <p:cNvCxnSpPr/>
          <p:nvPr/>
        </p:nvCxnSpPr>
        <p:spPr>
          <a:xfrm>
            <a:off x="990600" y="1943100"/>
            <a:ext cx="9753600"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705600" y="1409700"/>
            <a:ext cx="3962400" cy="523220"/>
          </a:xfrm>
          <a:prstGeom prst="rect">
            <a:avLst/>
          </a:prstGeom>
          <a:noFill/>
        </p:spPr>
        <p:txBody>
          <a:bodyPr wrap="square" rtlCol="0">
            <a:spAutoFit/>
          </a:bodyPr>
          <a:lstStyle/>
          <a:p>
            <a:r>
              <a:rPr lang="uk-UA" sz="1400" dirty="0">
                <a:latin typeface="Arial Narrow" panose="020B0606020202030204" pitchFamily="34" charset="0"/>
              </a:rPr>
              <a:t>У РАЗІ ВІДСУТНОСТІ ІНФОРМАЦІЇ ДЛЯ ЗАЗНАЧЕННЯ ОБЕРІТЬ ЦЮ ОПЦІЮ</a:t>
            </a:r>
          </a:p>
        </p:txBody>
      </p:sp>
      <p:sp>
        <p:nvSpPr>
          <p:cNvPr id="22" name="TextBox 21"/>
          <p:cNvSpPr txBox="1"/>
          <p:nvPr/>
        </p:nvSpPr>
        <p:spPr>
          <a:xfrm>
            <a:off x="1074056" y="8055428"/>
            <a:ext cx="6012543" cy="1922663"/>
          </a:xfrm>
          <a:prstGeom prst="rect">
            <a:avLst/>
          </a:prstGeom>
          <a:noFill/>
        </p:spPr>
        <p:txBody>
          <a:bodyPr wrap="square" rtlCol="0">
            <a:spAutoFit/>
          </a:bodyPr>
          <a:lstStyle/>
          <a:p>
            <a:pPr algn="ctr"/>
            <a:r>
              <a:rPr lang="uk-UA" sz="2400" dirty="0">
                <a:solidFill>
                  <a:srgbClr val="C00000"/>
                </a:solidFill>
                <a:latin typeface="Arial Black" panose="020B0A04020102020204" pitchFamily="34" charset="0"/>
              </a:rPr>
              <a:t>Інформація щодо осіб, зазначених у цьому розділі, </a:t>
            </a:r>
            <a:br>
              <a:rPr lang="uk-UA" sz="2400" dirty="0">
                <a:solidFill>
                  <a:srgbClr val="C00000"/>
                </a:solidFill>
                <a:latin typeface="Arial Black" panose="020B0A04020102020204" pitchFamily="34" charset="0"/>
              </a:rPr>
            </a:br>
            <a:r>
              <a:rPr lang="uk-UA" sz="2400" dirty="0">
                <a:solidFill>
                  <a:srgbClr val="C00000"/>
                </a:solidFill>
                <a:latin typeface="Arial Black" panose="020B0A04020102020204" pitchFamily="34" charset="0"/>
              </a:rPr>
              <a:t>ОБОВ’ЯЗКОВО </a:t>
            </a:r>
          </a:p>
          <a:p>
            <a:pPr algn="ctr"/>
            <a:r>
              <a:rPr lang="uk-UA" sz="2400" dirty="0">
                <a:solidFill>
                  <a:srgbClr val="C00000"/>
                </a:solidFill>
                <a:latin typeface="Arial Black" panose="020B0A04020102020204" pitchFamily="34" charset="0"/>
              </a:rPr>
              <a:t>зазначається в усіх інших розділах декларації</a:t>
            </a:r>
          </a:p>
        </p:txBody>
      </p:sp>
    </p:spTree>
    <p:extLst>
      <p:ext uri="{BB962C8B-B14F-4D97-AF65-F5344CB8AC3E}">
        <p14:creationId xmlns:p14="http://schemas.microsoft.com/office/powerpoint/2010/main" val="3782193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6958" t="22493" r="88410" b="74246"/>
          <a:stretch/>
        </p:blipFill>
        <p:spPr>
          <a:xfrm>
            <a:off x="13792200" y="1028700"/>
            <a:ext cx="246744" cy="246743"/>
          </a:xfrm>
          <a:prstGeom prst="rect">
            <a:avLst/>
          </a:prstGeom>
        </p:spPr>
      </p:pic>
      <p:sp>
        <p:nvSpPr>
          <p:cNvPr id="3" name="Прямоугольник 2"/>
          <p:cNvSpPr/>
          <p:nvPr/>
        </p:nvSpPr>
        <p:spPr>
          <a:xfrm>
            <a:off x="2590800" y="190500"/>
            <a:ext cx="5181600" cy="523220"/>
          </a:xfrm>
          <a:prstGeom prst="rect">
            <a:avLst/>
          </a:prstGeom>
        </p:spPr>
        <p:txBody>
          <a:bodyPr wrap="square">
            <a:spAutoFit/>
          </a:bodyPr>
          <a:lstStyle/>
          <a:p>
            <a:pPr algn="ctr"/>
            <a:r>
              <a:rPr lang="uk-UA" sz="2800" b="1" cap="all" dirty="0">
                <a:solidFill>
                  <a:srgbClr val="334A58"/>
                </a:solidFill>
                <a:latin typeface="Tahoma" panose="020B0604030504040204" pitchFamily="34" charset="0"/>
                <a:ea typeface="Tahoma" panose="020B0604030504040204" pitchFamily="34" charset="0"/>
                <a:cs typeface="Tahoma" panose="020B0604030504040204" pitchFamily="34" charset="0"/>
              </a:rPr>
              <a:t>Об’єкти нерухомості</a:t>
            </a:r>
            <a:endParaRPr lang="uk-UA" sz="28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505712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3/16</a:t>
            </a:r>
          </a:p>
        </p:txBody>
      </p:sp>
      <p:cxnSp>
        <p:nvCxnSpPr>
          <p:cNvPr id="5" name="Прямая соединительная линия 4"/>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6" name="Рисунок 5"/>
          <p:cNvPicPr>
            <a:picLocks noChangeAspect="1"/>
          </p:cNvPicPr>
          <p:nvPr/>
        </p:nvPicPr>
        <p:blipFill rotWithShape="1">
          <a:blip r:embed="rId3"/>
          <a:srcRect l="14723" t="15503" r="16944" b="16571"/>
          <a:stretch/>
        </p:blipFill>
        <p:spPr>
          <a:xfrm>
            <a:off x="838200" y="647700"/>
            <a:ext cx="12496801" cy="6987540"/>
          </a:xfrm>
          <a:prstGeom prst="rect">
            <a:avLst/>
          </a:prstGeom>
        </p:spPr>
      </p:pic>
      <p:sp>
        <p:nvSpPr>
          <p:cNvPr id="8" name="TextBox 7"/>
          <p:cNvSpPr txBox="1"/>
          <p:nvPr/>
        </p:nvSpPr>
        <p:spPr>
          <a:xfrm>
            <a:off x="6553200" y="2781300"/>
            <a:ext cx="5212080" cy="1021556"/>
          </a:xfrm>
          <a:prstGeom prst="roundRect">
            <a:avLst/>
          </a:prstGeom>
          <a:solidFill>
            <a:schemeClr val="bg1"/>
          </a:solidFill>
          <a:ln>
            <a:solidFill>
              <a:schemeClr val="tx2"/>
            </a:solidFill>
          </a:ln>
        </p:spPr>
        <p:txBody>
          <a:bodyPr wrap="square" rtlCol="0">
            <a:spAutoFit/>
          </a:bodyPr>
          <a:lstStyle/>
          <a:p>
            <a:pPr algn="ctr"/>
            <a:r>
              <a:rPr lang="uk-UA" dirty="0">
                <a:solidFill>
                  <a:srgbClr val="C00000"/>
                </a:solidFill>
                <a:latin typeface="Arial Black" panose="020B0A04020102020204" pitchFamily="34" charset="0"/>
              </a:rPr>
              <a:t>ОБОВ’ЯЗКОВО!!!</a:t>
            </a:r>
          </a:p>
          <a:p>
            <a:pPr algn="ctr"/>
            <a:r>
              <a:rPr lang="uk-UA" dirty="0">
                <a:solidFill>
                  <a:srgbClr val="C00000"/>
                </a:solidFill>
                <a:latin typeface="Arial Black" panose="020B0A04020102020204" pitchFamily="34" charset="0"/>
              </a:rPr>
              <a:t>Зазначається орендоване житло (місце фактичного проживання)</a:t>
            </a:r>
          </a:p>
        </p:txBody>
      </p:sp>
      <p:sp>
        <p:nvSpPr>
          <p:cNvPr id="10" name="TextBox 9"/>
          <p:cNvSpPr txBox="1"/>
          <p:nvPr/>
        </p:nvSpPr>
        <p:spPr>
          <a:xfrm>
            <a:off x="14097000" y="876300"/>
            <a:ext cx="3581400" cy="1015663"/>
          </a:xfrm>
          <a:prstGeom prst="rect">
            <a:avLst/>
          </a:prstGeom>
          <a:noFill/>
        </p:spPr>
        <p:txBody>
          <a:bodyPr wrap="square" rtlCol="0">
            <a:spAutoFit/>
          </a:bodyPr>
          <a:lstStyle/>
          <a:p>
            <a:r>
              <a:rPr lang="uk-UA" sz="2000" dirty="0">
                <a:latin typeface="Arial Narrow" panose="020B0606020202030204" pitchFamily="34" charset="0"/>
              </a:rPr>
              <a:t>Зазначаються всі об’єкти нерухомості, що належать Вам або </a:t>
            </a:r>
            <a:r>
              <a:rPr lang="uk-UA" sz="2000" b="1" dirty="0">
                <a:latin typeface="Arial Narrow" panose="020B0606020202030204" pitchFamily="34" charset="0"/>
              </a:rPr>
              <a:t>членам Вашої сім’ї</a:t>
            </a:r>
            <a:endParaRPr lang="uk-UA" sz="2000" dirty="0">
              <a:latin typeface="Arial Narrow" panose="020B0606020202030204" pitchFamily="34" charset="0"/>
            </a:endParaRPr>
          </a:p>
        </p:txBody>
      </p:sp>
      <p:sp>
        <p:nvSpPr>
          <p:cNvPr id="11" name="TextBox 10"/>
          <p:cNvSpPr txBox="1"/>
          <p:nvPr/>
        </p:nvSpPr>
        <p:spPr>
          <a:xfrm>
            <a:off x="14097000" y="1790700"/>
            <a:ext cx="3668486" cy="1785104"/>
          </a:xfrm>
          <a:prstGeom prst="rect">
            <a:avLst/>
          </a:prstGeom>
          <a:noFill/>
        </p:spPr>
        <p:txBody>
          <a:bodyPr wrap="square" rtlCol="0">
            <a:spAutoFit/>
          </a:bodyPr>
          <a:lstStyle/>
          <a:p>
            <a:pPr>
              <a:spcAft>
                <a:spcPts val="600"/>
              </a:spcAft>
            </a:pPr>
            <a:r>
              <a:rPr lang="uk-UA" sz="2000" dirty="0">
                <a:latin typeface="Arial Narrow" panose="020B0606020202030204" pitchFamily="34" charset="0"/>
              </a:rPr>
              <a:t>на праві власності, </a:t>
            </a:r>
          </a:p>
          <a:p>
            <a:pPr>
              <a:spcAft>
                <a:spcPts val="600"/>
              </a:spcAft>
            </a:pPr>
            <a:r>
              <a:rPr lang="uk-UA" sz="2000" dirty="0">
                <a:latin typeface="Arial Narrow" panose="020B0606020202030204" pitchFamily="34" charset="0"/>
              </a:rPr>
              <a:t>перебувають в оренді </a:t>
            </a:r>
          </a:p>
          <a:p>
            <a:pPr>
              <a:spcAft>
                <a:spcPts val="600"/>
              </a:spcAft>
            </a:pPr>
            <a:r>
              <a:rPr lang="uk-UA" sz="2000" dirty="0">
                <a:latin typeface="Arial Narrow" panose="020B0606020202030204" pitchFamily="34" charset="0"/>
              </a:rPr>
              <a:t>на іншому праві користування, незалежно від форми (усної чи письмової) укладення правочину</a:t>
            </a:r>
          </a:p>
        </p:txBody>
      </p:sp>
      <p:sp>
        <p:nvSpPr>
          <p:cNvPr id="12" name="Минус 11"/>
          <p:cNvSpPr/>
          <p:nvPr/>
        </p:nvSpPr>
        <p:spPr>
          <a:xfrm>
            <a:off x="13868400" y="1943100"/>
            <a:ext cx="2286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Минус 12"/>
          <p:cNvSpPr/>
          <p:nvPr/>
        </p:nvSpPr>
        <p:spPr>
          <a:xfrm>
            <a:off x="13868400" y="2324100"/>
            <a:ext cx="2286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Минус 13"/>
          <p:cNvSpPr/>
          <p:nvPr/>
        </p:nvSpPr>
        <p:spPr>
          <a:xfrm>
            <a:off x="13868400" y="2705100"/>
            <a:ext cx="2286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6" name="Прямая соединительная линия 15"/>
          <p:cNvCxnSpPr/>
          <p:nvPr/>
        </p:nvCxnSpPr>
        <p:spPr>
          <a:xfrm>
            <a:off x="13487400" y="3771900"/>
            <a:ext cx="4114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Прямоугольник 16"/>
          <p:cNvSpPr/>
          <p:nvPr/>
        </p:nvSpPr>
        <p:spPr>
          <a:xfrm>
            <a:off x="14097000" y="4076700"/>
            <a:ext cx="3276600" cy="1938992"/>
          </a:xfrm>
          <a:prstGeom prst="rect">
            <a:avLst/>
          </a:prstGeom>
        </p:spPr>
        <p:txBody>
          <a:bodyPr wrap="square">
            <a:spAutoFit/>
          </a:bodyPr>
          <a:lstStyle/>
          <a:p>
            <a:r>
              <a:rPr lang="uk-UA" sz="2000" dirty="0">
                <a:latin typeface="Arial Narrow" panose="020B0606020202030204" pitchFamily="34" charset="0"/>
              </a:rPr>
              <a:t>Кожний об’єкт нерухомості зазначається один раз із зазначенням всіх співвласників та користувачів об’єкта з числа членів сім’ї суб’єкта декларування</a:t>
            </a:r>
          </a:p>
        </p:txBody>
      </p:sp>
      <p:pic>
        <p:nvPicPr>
          <p:cNvPr id="18" name="Рисунок 17"/>
          <p:cNvPicPr>
            <a:picLocks noChangeAspect="1"/>
          </p:cNvPicPr>
          <p:nvPr/>
        </p:nvPicPr>
        <p:blipFill rotWithShape="1">
          <a:blip r:embed="rId2">
            <a:extLst>
              <a:ext uri="{28A0092B-C50C-407E-A947-70E740481C1C}">
                <a14:useLocalDpi xmlns:a14="http://schemas.microsoft.com/office/drawing/2010/main" val="0"/>
              </a:ext>
            </a:extLst>
          </a:blip>
          <a:srcRect l="6958" t="22493" r="88410" b="74246"/>
          <a:stretch/>
        </p:blipFill>
        <p:spPr>
          <a:xfrm>
            <a:off x="13792200" y="4152900"/>
            <a:ext cx="246744" cy="246743"/>
          </a:xfrm>
          <a:prstGeom prst="rect">
            <a:avLst/>
          </a:prstGeom>
        </p:spPr>
      </p:pic>
      <p:cxnSp>
        <p:nvCxnSpPr>
          <p:cNvPr id="19" name="Прямая соединительная линия 18"/>
          <p:cNvCxnSpPr/>
          <p:nvPr/>
        </p:nvCxnSpPr>
        <p:spPr>
          <a:xfrm>
            <a:off x="13487400" y="6210300"/>
            <a:ext cx="4114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Прямоугольник 19"/>
          <p:cNvSpPr/>
          <p:nvPr/>
        </p:nvSpPr>
        <p:spPr>
          <a:xfrm>
            <a:off x="14097000" y="6591300"/>
            <a:ext cx="3581400" cy="1631216"/>
          </a:xfrm>
          <a:prstGeom prst="rect">
            <a:avLst/>
          </a:prstGeom>
        </p:spPr>
        <p:txBody>
          <a:bodyPr wrap="square">
            <a:spAutoFit/>
          </a:bodyPr>
          <a:lstStyle/>
          <a:p>
            <a:r>
              <a:rPr lang="uk-UA" sz="2000" dirty="0">
                <a:latin typeface="Arial Narrow" panose="020B0606020202030204" pitchFamily="34" charset="0"/>
              </a:rPr>
              <a:t>Зазначаються відомості про об’єкти нерухомості, які є фактичним місцем проживання суб’єкта декларування та членів його сім’ї</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6958" t="22493" r="88410" b="74246"/>
          <a:stretch/>
        </p:blipFill>
        <p:spPr>
          <a:xfrm>
            <a:off x="13792200" y="6667500"/>
            <a:ext cx="246744" cy="246743"/>
          </a:xfrm>
          <a:prstGeom prst="rect">
            <a:avLst/>
          </a:prstGeom>
        </p:spPr>
      </p:pic>
      <p:sp>
        <p:nvSpPr>
          <p:cNvPr id="22" name="Скругленный прямоугольник 21"/>
          <p:cNvSpPr/>
          <p:nvPr/>
        </p:nvSpPr>
        <p:spPr>
          <a:xfrm>
            <a:off x="8686800" y="4229100"/>
            <a:ext cx="48006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Arial Narrow" panose="020B0606020202030204" pitchFamily="34" charset="0"/>
              </a:rPr>
              <a:t>При заповненні цього розділу першочергово зазначається ВЛАСНИК об’єкта нерухомості, а вже далі зазначаються всі інші особи </a:t>
            </a:r>
          </a:p>
        </p:txBody>
      </p:sp>
      <p:sp>
        <p:nvSpPr>
          <p:cNvPr id="23" name="Минус 22"/>
          <p:cNvSpPr/>
          <p:nvPr/>
        </p:nvSpPr>
        <p:spPr>
          <a:xfrm flipV="1">
            <a:off x="-533400" y="5113019"/>
            <a:ext cx="10515600"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7" name="Группа 6"/>
          <p:cNvGrpSpPr/>
          <p:nvPr/>
        </p:nvGrpSpPr>
        <p:grpSpPr>
          <a:xfrm>
            <a:off x="7696200" y="6591300"/>
            <a:ext cx="5791200" cy="3276600"/>
            <a:chOff x="7696200" y="6591300"/>
            <a:chExt cx="5791200" cy="3276600"/>
          </a:xfrm>
        </p:grpSpPr>
        <p:sp>
          <p:nvSpPr>
            <p:cNvPr id="24" name="Скругленный прямоугольник 23"/>
            <p:cNvSpPr/>
            <p:nvPr/>
          </p:nvSpPr>
          <p:spPr>
            <a:xfrm>
              <a:off x="7696200" y="6591300"/>
              <a:ext cx="5791200" cy="3276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k-UA" sz="2800" dirty="0">
                  <a:latin typeface="Arial Narrow" panose="020B0606020202030204" pitchFamily="34" charset="0"/>
                </a:rPr>
                <a:t>У разі, якщо Вам не відомі дані, необхідні для заповнення деякої інформації, Ви можете обрати опцію «НЕ ВІДОМО» </a:t>
              </a:r>
            </a:p>
          </p:txBody>
        </p:sp>
        <p:pic>
          <p:nvPicPr>
            <p:cNvPr id="25" name="Рисунок 24"/>
            <p:cNvPicPr>
              <a:picLocks noChangeAspect="1"/>
            </p:cNvPicPr>
            <p:nvPr/>
          </p:nvPicPr>
          <p:blipFill rotWithShape="1">
            <a:blip r:embed="rId4"/>
            <a:srcRect l="65079" t="16649" r="24127" b="74321"/>
            <a:stretch/>
          </p:blipFill>
          <p:spPr>
            <a:xfrm>
              <a:off x="9601200" y="8648700"/>
              <a:ext cx="1973943" cy="928914"/>
            </a:xfrm>
            <a:prstGeom prst="rect">
              <a:avLst/>
            </a:prstGeom>
          </p:spPr>
        </p:pic>
        <p:sp>
          <p:nvSpPr>
            <p:cNvPr id="26" name="Стрелка вверх 25"/>
            <p:cNvSpPr/>
            <p:nvPr/>
          </p:nvSpPr>
          <p:spPr>
            <a:xfrm>
              <a:off x="10363200" y="9258300"/>
              <a:ext cx="228600" cy="45720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27" name="Freeform 16"/>
          <p:cNvSpPr/>
          <p:nvPr/>
        </p:nvSpPr>
        <p:spPr>
          <a:xfrm>
            <a:off x="15773400" y="8191500"/>
            <a:ext cx="1447800" cy="1295400"/>
          </a:xfrm>
          <a:custGeom>
            <a:avLst/>
            <a:gdLst/>
            <a:ahLst/>
            <a:cxnLst/>
            <a:rect l="l" t="t" r="r" b="b"/>
            <a:pathLst>
              <a:path w="884649" h="854089">
                <a:moveTo>
                  <a:pt x="0" y="0"/>
                </a:moveTo>
                <a:lnTo>
                  <a:pt x="884650" y="0"/>
                </a:lnTo>
                <a:lnTo>
                  <a:pt x="884650" y="854089"/>
                </a:lnTo>
                <a:lnTo>
                  <a:pt x="0" y="854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cxnSp>
        <p:nvCxnSpPr>
          <p:cNvPr id="30" name="Прямая соединительная линия 29"/>
          <p:cNvCxnSpPr/>
          <p:nvPr/>
        </p:nvCxnSpPr>
        <p:spPr>
          <a:xfrm>
            <a:off x="1458468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31" name="Скругленный прямоугольник 30"/>
          <p:cNvSpPr/>
          <p:nvPr/>
        </p:nvSpPr>
        <p:spPr>
          <a:xfrm>
            <a:off x="1828800" y="7810500"/>
            <a:ext cx="5105400" cy="2145268"/>
          </a:xfrm>
          <a:prstGeom prst="roundRect">
            <a:avLst/>
          </a:prstGeom>
          <a:ln>
            <a:solidFill>
              <a:schemeClr val="tx2"/>
            </a:solidFill>
            <a:prstDash val="dash"/>
          </a:ln>
        </p:spPr>
        <p:txBody>
          <a:bodyPr wrap="square">
            <a:spAutoFit/>
          </a:bodyPr>
          <a:lstStyle/>
          <a:p>
            <a:r>
              <a:rPr lang="uk-UA" sz="2000" dirty="0">
                <a:latin typeface="Arial Narrow" panose="020B0606020202030204" pitchFamily="34" charset="0"/>
              </a:rPr>
              <a:t>Дані про об’єкти треба зазначати, якщо вони перебували у володінні або користуванні декларанта та/або члена його сім’ї: на останній день звітного періоду; або сукупно протягом не менше ніж половина днів звітного періоду (тобто 183 днів).</a:t>
            </a:r>
          </a:p>
        </p:txBody>
      </p:sp>
      <p:sp>
        <p:nvSpPr>
          <p:cNvPr id="32" name="Freeform 18"/>
          <p:cNvSpPr/>
          <p:nvPr/>
        </p:nvSpPr>
        <p:spPr>
          <a:xfrm>
            <a:off x="914400" y="7886700"/>
            <a:ext cx="882987" cy="854089"/>
          </a:xfrm>
          <a:custGeom>
            <a:avLst/>
            <a:gdLst/>
            <a:ahLst/>
            <a:cxnLst/>
            <a:rect l="l" t="t" r="r" b="b"/>
            <a:pathLst>
              <a:path w="882987" h="854089">
                <a:moveTo>
                  <a:pt x="0" y="0"/>
                </a:moveTo>
                <a:lnTo>
                  <a:pt x="882987" y="0"/>
                </a:lnTo>
                <a:lnTo>
                  <a:pt x="882987" y="854089"/>
                </a:lnTo>
                <a:lnTo>
                  <a:pt x="0" y="8540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911406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 y="114300"/>
            <a:ext cx="5715000" cy="584775"/>
          </a:xfrm>
          <a:prstGeom prst="rect">
            <a:avLst/>
          </a:prstGeom>
        </p:spPr>
        <p:txBody>
          <a:bodyPr wrap="square">
            <a:spAutoFit/>
          </a:bodyPr>
          <a:lstStyle/>
          <a:p>
            <a:pPr algn="ctr"/>
            <a:r>
              <a:rPr lang="uk-UA"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Об’єкти нерухомості</a:t>
            </a:r>
            <a:endParaRPr lang="uk-UA" sz="32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508760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3/16</a:t>
            </a:r>
          </a:p>
        </p:txBody>
      </p:sp>
      <p:cxnSp>
        <p:nvCxnSpPr>
          <p:cNvPr id="4" name="Прямая соединительная линия 3"/>
          <p:cNvCxnSpPr/>
          <p:nvPr/>
        </p:nvCxnSpPr>
        <p:spPr>
          <a:xfrm>
            <a:off x="1458468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p:nvSpPr>
        <p:spPr>
          <a:xfrm>
            <a:off x="381000" y="800100"/>
            <a:ext cx="16916400" cy="369332"/>
          </a:xfrm>
          <a:prstGeom prst="rect">
            <a:avLst/>
          </a:prstGeom>
        </p:spPr>
        <p:txBody>
          <a:bodyPr wrap="square">
            <a:spAutoFit/>
          </a:bodyPr>
          <a:lstStyle/>
          <a:p>
            <a:endParaRPr lang="uk-UA"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1028700"/>
            <a:ext cx="1066800" cy="1066800"/>
          </a:xfrm>
          <a:prstGeom prst="rect">
            <a:avLst/>
          </a:prstGeom>
        </p:spPr>
      </p:pic>
      <p:cxnSp>
        <p:nvCxnSpPr>
          <p:cNvPr id="9" name="Прямая соединительная линия 8"/>
          <p:cNvCxnSpPr/>
          <p:nvPr/>
        </p:nvCxnSpPr>
        <p:spPr>
          <a:xfrm flipH="1">
            <a:off x="9067800" y="800100"/>
            <a:ext cx="76200" cy="49530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0" y="1028700"/>
            <a:ext cx="2819400" cy="940534"/>
          </a:xfrm>
          <a:prstGeom prst="rect">
            <a:avLst/>
          </a:prstGeom>
        </p:spPr>
      </p:pic>
      <p:sp>
        <p:nvSpPr>
          <p:cNvPr id="11" name="Скругленный прямоугольник 10"/>
          <p:cNvSpPr/>
          <p:nvPr/>
        </p:nvSpPr>
        <p:spPr>
          <a:xfrm>
            <a:off x="11201400" y="4381500"/>
            <a:ext cx="6705600" cy="3371136"/>
          </a:xfrm>
          <a:prstGeom prst="roundRect">
            <a:avLst/>
          </a:prstGeom>
          <a:ln>
            <a:solidFill>
              <a:schemeClr val="tx2"/>
            </a:solidFill>
          </a:ln>
        </p:spPr>
        <p:txBody>
          <a:bodyPr wrap="square">
            <a:spAutoFit/>
          </a:bodyPr>
          <a:lstStyle/>
          <a:p>
            <a:r>
              <a:rPr lang="uk-UA" sz="2400" dirty="0">
                <a:latin typeface="Arial Narrow" panose="020B0606020202030204" pitchFamily="34" charset="0"/>
              </a:rPr>
              <a:t>Отримання відомостей про зареєстровані речові права на нерухоме майно може здійснюватися за такими критеріями:</a:t>
            </a:r>
          </a:p>
          <a:p>
            <a:r>
              <a:rPr lang="uk-UA" sz="2400" dirty="0">
                <a:latin typeface="Arial Narrow" panose="020B0606020202030204" pitchFamily="34" charset="0"/>
              </a:rPr>
              <a:t>- за вказаною </a:t>
            </a:r>
            <a:r>
              <a:rPr lang="uk-UA" sz="2400" dirty="0" err="1">
                <a:latin typeface="Arial Narrow" panose="020B0606020202030204" pitchFamily="34" charset="0"/>
              </a:rPr>
              <a:t>адресою</a:t>
            </a:r>
            <a:r>
              <a:rPr lang="uk-UA" sz="2400" dirty="0">
                <a:latin typeface="Arial Narrow" panose="020B0606020202030204" pitchFamily="34" charset="0"/>
              </a:rPr>
              <a:t>;</a:t>
            </a:r>
          </a:p>
          <a:p>
            <a:r>
              <a:rPr lang="uk-UA" sz="2400" dirty="0">
                <a:latin typeface="Arial Narrow" panose="020B0606020202030204" pitchFamily="34" charset="0"/>
              </a:rPr>
              <a:t>- за реєстраційним номером об'єкта нерухомості;</a:t>
            </a:r>
          </a:p>
          <a:p>
            <a:r>
              <a:rPr lang="uk-UA" sz="2400" dirty="0">
                <a:latin typeface="Arial Narrow" panose="020B0606020202030204" pitchFamily="34" charset="0"/>
              </a:rPr>
              <a:t>- за кадастровим номером земельної ділянки;</a:t>
            </a:r>
          </a:p>
          <a:p>
            <a:r>
              <a:rPr lang="uk-UA" sz="2400" dirty="0">
                <a:latin typeface="Arial Narrow" panose="020B0606020202030204" pitchFamily="34" charset="0"/>
              </a:rPr>
              <a:t>- за ідентифікаційними даними фізичної або юридичної особи</a:t>
            </a:r>
            <a:endParaRPr lang="uk-UA" sz="2400" b="0" i="0" dirty="0">
              <a:solidFill>
                <a:srgbClr val="000000"/>
              </a:solidFill>
              <a:effectLst/>
              <a:latin typeface="Arial Narrow" panose="020B0606020202030204" pitchFamily="34"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781300"/>
            <a:ext cx="2438400" cy="2438400"/>
          </a:xfrm>
          <a:prstGeom prst="rect">
            <a:avLst/>
          </a:prstGeom>
        </p:spPr>
      </p:pic>
      <p:sp>
        <p:nvSpPr>
          <p:cNvPr id="13" name="Прямоугольник 12"/>
          <p:cNvSpPr/>
          <p:nvPr/>
        </p:nvSpPr>
        <p:spPr>
          <a:xfrm>
            <a:off x="152400" y="2171700"/>
            <a:ext cx="9067800" cy="619208"/>
          </a:xfrm>
          <a:prstGeom prst="rect">
            <a:avLst/>
          </a:prstGeom>
        </p:spPr>
        <p:txBody>
          <a:bodyPr wrap="square">
            <a:spAutoFit/>
          </a:bodyPr>
          <a:lstStyle/>
          <a:p>
            <a:pPr>
              <a:lnSpc>
                <a:spcPct val="107000"/>
              </a:lnSpc>
              <a:spcAft>
                <a:spcPts val="0"/>
              </a:spcAft>
            </a:pPr>
            <a:r>
              <a:rPr lang="uk-UA" kern="1800" spc="-25" dirty="0">
                <a:latin typeface="Times New Roman" panose="02020603050405020304" pitchFamily="18" charset="0"/>
                <a:ea typeface="Times New Roman" panose="02020603050405020304" pitchFamily="18" charset="0"/>
                <a:cs typeface="Times New Roman" panose="02020603050405020304" pitchFamily="18" charset="0"/>
                <a:hlinkClick r:id="rId5"/>
              </a:rPr>
              <a:t>https://diia.gov.ua/services/informaciya-z-derzhavnogo-reyestru-rechovih-prav-na-neruhome-majno</a:t>
            </a:r>
            <a:endParaRPr lang="uk-UA" kern="1800" spc="-25"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Скругленный прямоугольник 13"/>
          <p:cNvSpPr/>
          <p:nvPr/>
        </p:nvSpPr>
        <p:spPr>
          <a:xfrm>
            <a:off x="3276600" y="3086100"/>
            <a:ext cx="5501640" cy="258318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a:solidFill>
                  <a:schemeClr val="tx1"/>
                </a:solidFill>
                <a:latin typeface="Arial Narrow" panose="020B0606020202030204" pitchFamily="34" charset="0"/>
              </a:rPr>
              <a:t>Для отримання відомостей через єдиний портал державних послуг «ДІЯ» Вам необхідно ввести свій ПІБ, </a:t>
            </a:r>
            <a:r>
              <a:rPr lang="uk-UA" sz="3200" b="1" dirty="0">
                <a:solidFill>
                  <a:schemeClr val="tx1"/>
                </a:solidFill>
                <a:latin typeface="Arial Narrow" panose="020B0606020202030204" pitchFamily="34" charset="0"/>
              </a:rPr>
              <a:t>РНОКПП</a:t>
            </a:r>
            <a:r>
              <a:rPr lang="uk-UA" sz="3200" dirty="0">
                <a:solidFill>
                  <a:schemeClr val="tx1"/>
                </a:solidFill>
                <a:latin typeface="Arial Narrow" panose="020B0606020202030204" pitchFamily="34" charset="0"/>
              </a:rPr>
              <a:t> та номер паспорта</a:t>
            </a:r>
          </a:p>
        </p:txBody>
      </p:sp>
      <p:sp>
        <p:nvSpPr>
          <p:cNvPr id="17" name="Скругленный прямоугольник 16"/>
          <p:cNvSpPr/>
          <p:nvPr/>
        </p:nvSpPr>
        <p:spPr>
          <a:xfrm>
            <a:off x="228600" y="5829300"/>
            <a:ext cx="5715000" cy="4392692"/>
          </a:xfrm>
          <a:prstGeom prst="roundRect">
            <a:avLst/>
          </a:prstGeom>
          <a:ln>
            <a:solidFill>
              <a:srgbClr val="D4AF38"/>
            </a:solidFill>
          </a:ln>
        </p:spPr>
        <p:style>
          <a:lnRef idx="2">
            <a:schemeClr val="accent1"/>
          </a:lnRef>
          <a:fillRef idx="1">
            <a:schemeClr val="lt1"/>
          </a:fillRef>
          <a:effectRef idx="0">
            <a:schemeClr val="accent1"/>
          </a:effectRef>
          <a:fontRef idx="minor">
            <a:schemeClr val="dk1"/>
          </a:fontRef>
        </p:style>
        <p:txBody>
          <a:bodyPr wrap="square">
            <a:spAutoFit/>
          </a:bodyPr>
          <a:lstStyle/>
          <a:p>
            <a:pPr fontAlgn="base"/>
            <a:r>
              <a:rPr lang="uk-UA" dirty="0">
                <a:solidFill>
                  <a:srgbClr val="000000"/>
                </a:solidFill>
                <a:latin typeface="Arial Narrow" panose="020B0606020202030204" pitchFamily="34" charset="0"/>
              </a:rPr>
              <a:t>можна отримати довідку щодо об’єкта нерухомого майна з таких реєстрів:</a:t>
            </a:r>
            <a:br>
              <a:rPr lang="uk-UA" dirty="0">
                <a:solidFill>
                  <a:srgbClr val="000000"/>
                </a:solidFill>
                <a:latin typeface="Arial Narrow" panose="020B0606020202030204" pitchFamily="34" charset="0"/>
              </a:rPr>
            </a:br>
            <a:r>
              <a:rPr lang="uk-UA" sz="2400" dirty="0">
                <a:solidFill>
                  <a:srgbClr val="000000"/>
                </a:solidFill>
                <a:latin typeface="Arial Narrow" panose="020B0606020202030204" pitchFamily="34" charset="0"/>
              </a:rPr>
              <a:t> Державний реєстр речових прав на нерухоме майно</a:t>
            </a:r>
            <a:br>
              <a:rPr lang="uk-UA" sz="2400" dirty="0">
                <a:solidFill>
                  <a:srgbClr val="000000"/>
                </a:solidFill>
                <a:latin typeface="Arial Narrow" panose="020B0606020202030204" pitchFamily="34" charset="0"/>
              </a:rPr>
            </a:br>
            <a:r>
              <a:rPr lang="uk-UA" sz="2400" dirty="0">
                <a:solidFill>
                  <a:srgbClr val="000000"/>
                </a:solidFill>
                <a:latin typeface="Arial Narrow" panose="020B0606020202030204" pitchFamily="34" charset="0"/>
              </a:rPr>
              <a:t> Реєстр прав власності на нерухоме майно</a:t>
            </a:r>
            <a:br>
              <a:rPr lang="uk-UA" sz="2400" dirty="0">
                <a:solidFill>
                  <a:srgbClr val="000000"/>
                </a:solidFill>
                <a:latin typeface="Arial Narrow" panose="020B0606020202030204" pitchFamily="34" charset="0"/>
              </a:rPr>
            </a:br>
            <a:r>
              <a:rPr lang="uk-UA" sz="2400" dirty="0">
                <a:solidFill>
                  <a:srgbClr val="000000"/>
                </a:solidFill>
                <a:latin typeface="Arial Narrow" panose="020B0606020202030204" pitchFamily="34" charset="0"/>
              </a:rPr>
              <a:t> Державний реєстр </a:t>
            </a:r>
            <a:r>
              <a:rPr lang="uk-UA" sz="2400" dirty="0" err="1">
                <a:solidFill>
                  <a:srgbClr val="000000"/>
                </a:solidFill>
                <a:latin typeface="Arial Narrow" panose="020B0606020202030204" pitchFamily="34" charset="0"/>
              </a:rPr>
              <a:t>іпотек</a:t>
            </a:r>
            <a:r>
              <a:rPr lang="uk-UA" sz="2400" dirty="0">
                <a:solidFill>
                  <a:srgbClr val="000000"/>
                </a:solidFill>
                <a:latin typeface="Arial Narrow" panose="020B0606020202030204" pitchFamily="34" charset="0"/>
              </a:rPr>
              <a:t/>
            </a:r>
            <a:br>
              <a:rPr lang="uk-UA" sz="2400" dirty="0">
                <a:solidFill>
                  <a:srgbClr val="000000"/>
                </a:solidFill>
                <a:latin typeface="Arial Narrow" panose="020B0606020202030204" pitchFamily="34" charset="0"/>
              </a:rPr>
            </a:br>
            <a:r>
              <a:rPr lang="uk-UA" sz="2400" dirty="0">
                <a:solidFill>
                  <a:srgbClr val="000000"/>
                </a:solidFill>
                <a:latin typeface="Arial Narrow" panose="020B0606020202030204" pitchFamily="34" charset="0"/>
              </a:rPr>
              <a:t> Єдиний реєстр заборон відчуження об’єктів нерухомого майна</a:t>
            </a:r>
          </a:p>
          <a:p>
            <a:pPr fontAlgn="base"/>
            <a:r>
              <a:rPr lang="uk-UA" dirty="0">
                <a:solidFill>
                  <a:srgbClr val="000000"/>
                </a:solidFill>
                <a:latin typeface="Arial Narrow" panose="020B0606020202030204" pitchFamily="34" charset="0"/>
              </a:rPr>
              <a:t/>
            </a:r>
            <a:br>
              <a:rPr lang="uk-UA" dirty="0">
                <a:solidFill>
                  <a:srgbClr val="000000"/>
                </a:solidFill>
                <a:latin typeface="Arial Narrow" panose="020B0606020202030204" pitchFamily="34" charset="0"/>
              </a:rPr>
            </a:br>
            <a:r>
              <a:rPr lang="uk-UA" dirty="0">
                <a:solidFill>
                  <a:srgbClr val="000000"/>
                </a:solidFill>
                <a:latin typeface="Arial Narrow" panose="020B0606020202030204" pitchFamily="34" charset="0"/>
              </a:rPr>
              <a:t>Заповніть онлайн-форму на отримання послуги. </a:t>
            </a:r>
          </a:p>
          <a:p>
            <a:pPr fontAlgn="base"/>
            <a:r>
              <a:rPr lang="uk-UA" dirty="0">
                <a:solidFill>
                  <a:srgbClr val="000000"/>
                </a:solidFill>
                <a:latin typeface="Arial Narrow" panose="020B0606020202030204" pitchFamily="34" charset="0"/>
              </a:rPr>
              <a:t>Для цього знадобляться відомості про особу або об'єкт нерухомого майна, про який потрібна інформація.</a:t>
            </a:r>
            <a:endParaRPr lang="uk-UA" b="0" i="0" dirty="0">
              <a:solidFill>
                <a:srgbClr val="000000"/>
              </a:solidFill>
              <a:effectLst/>
              <a:latin typeface="Arial Narrow" panose="020B0606020202030204" pitchFamily="34" charset="0"/>
            </a:endParaRPr>
          </a:p>
        </p:txBody>
      </p:sp>
      <p:sp>
        <p:nvSpPr>
          <p:cNvPr id="18" name="Блок-схема: узел 17"/>
          <p:cNvSpPr/>
          <p:nvPr/>
        </p:nvSpPr>
        <p:spPr>
          <a:xfrm>
            <a:off x="381000" y="8267700"/>
            <a:ext cx="80362" cy="76200"/>
          </a:xfrm>
          <a:prstGeom prst="flowChartConnector">
            <a:avLst/>
          </a:prstGeom>
          <a:solidFill>
            <a:srgbClr val="EAB200"/>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Блок-схема: узел 18"/>
          <p:cNvSpPr/>
          <p:nvPr/>
        </p:nvSpPr>
        <p:spPr>
          <a:xfrm>
            <a:off x="381000" y="7886700"/>
            <a:ext cx="80362" cy="76200"/>
          </a:xfrm>
          <a:prstGeom prst="flowChartConnector">
            <a:avLst/>
          </a:prstGeom>
          <a:solidFill>
            <a:srgbClr val="EAB200"/>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Блок-схема: узел 19"/>
          <p:cNvSpPr/>
          <p:nvPr/>
        </p:nvSpPr>
        <p:spPr>
          <a:xfrm>
            <a:off x="381000" y="7505700"/>
            <a:ext cx="80362" cy="76200"/>
          </a:xfrm>
          <a:prstGeom prst="flowChartConnector">
            <a:avLst/>
          </a:prstGeom>
          <a:solidFill>
            <a:srgbClr val="EAB200"/>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Блок-схема: узел 20"/>
          <p:cNvSpPr/>
          <p:nvPr/>
        </p:nvSpPr>
        <p:spPr>
          <a:xfrm>
            <a:off x="381000" y="6819900"/>
            <a:ext cx="80362" cy="76200"/>
          </a:xfrm>
          <a:prstGeom prst="flowChartConnector">
            <a:avLst/>
          </a:prstGeom>
          <a:solidFill>
            <a:srgbClr val="EAB200"/>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Скругленный прямоугольник 22"/>
          <p:cNvSpPr/>
          <p:nvPr/>
        </p:nvSpPr>
        <p:spPr>
          <a:xfrm>
            <a:off x="6096000" y="342900"/>
            <a:ext cx="5486400" cy="16764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solidFill>
                  <a:schemeClr val="tx1"/>
                </a:solidFill>
                <a:latin typeface="Arial Narrow" panose="020B0606020202030204" pitchFamily="34" charset="0"/>
              </a:rPr>
              <a:t>Інформацію для заповнення цього розділу Ви можете отримати</a:t>
            </a:r>
            <a:r>
              <a:rPr lang="en-US" sz="2800" dirty="0">
                <a:solidFill>
                  <a:schemeClr val="tx1"/>
                </a:solidFill>
                <a:latin typeface="Arial Narrow" panose="020B0606020202030204" pitchFamily="34" charset="0"/>
              </a:rPr>
              <a:t> </a:t>
            </a:r>
            <a:r>
              <a:rPr lang="uk-UA" sz="2800" dirty="0">
                <a:solidFill>
                  <a:schemeClr val="tx1"/>
                </a:solidFill>
                <a:latin typeface="Arial Narrow" panose="020B0606020202030204" pitchFamily="34" charset="0"/>
              </a:rPr>
              <a:t>в </a:t>
            </a:r>
            <a:br>
              <a:rPr lang="uk-UA" sz="2800" dirty="0">
                <a:solidFill>
                  <a:schemeClr val="tx1"/>
                </a:solidFill>
                <a:latin typeface="Arial Narrow" panose="020B0606020202030204" pitchFamily="34" charset="0"/>
              </a:rPr>
            </a:br>
            <a:r>
              <a:rPr lang="uk-UA" sz="2000" dirty="0">
                <a:solidFill>
                  <a:schemeClr val="tx1"/>
                </a:solidFill>
                <a:latin typeface="Arial" panose="020B0604020202020204" pitchFamily="34" charset="0"/>
              </a:rPr>
              <a:t>ДЕРЖАВНОМУ РЕЄСТРІ РЕЧОВИХ ПРАВ НА НЕРУХОМЕ МАЙНО</a:t>
            </a:r>
            <a:endParaRPr lang="uk-UA" sz="2000" dirty="0">
              <a:solidFill>
                <a:schemeClr val="tx1"/>
              </a:solidFill>
              <a:latin typeface="Arial Narrow" panose="020B0606020202030204" pitchFamily="34" charset="0"/>
            </a:endParaRPr>
          </a:p>
        </p:txBody>
      </p:sp>
      <p:sp>
        <p:nvSpPr>
          <p:cNvPr id="24" name="Прямоугольник 23"/>
          <p:cNvSpPr/>
          <p:nvPr/>
        </p:nvSpPr>
        <p:spPr>
          <a:xfrm>
            <a:off x="10668000" y="2171700"/>
            <a:ext cx="3459537" cy="646331"/>
          </a:xfrm>
          <a:prstGeom prst="rect">
            <a:avLst/>
          </a:prstGeom>
        </p:spPr>
        <p:txBody>
          <a:bodyPr wrap="none">
            <a:spAutoFit/>
          </a:bodyPr>
          <a:lstStyle/>
          <a:p>
            <a:r>
              <a:rPr lang="uk-UA" dirty="0">
                <a:hlinkClick r:id="rId6"/>
              </a:rPr>
              <a:t>https://online.minjust.gov.ua/login</a:t>
            </a:r>
            <a:endParaRPr lang="uk-UA" dirty="0"/>
          </a:p>
          <a:p>
            <a:endParaRPr lang="uk-UA" dirty="0"/>
          </a:p>
        </p:txBody>
      </p:sp>
      <p:pic>
        <p:nvPicPr>
          <p:cNvPr id="25" name="Рисунок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35200" y="1638300"/>
            <a:ext cx="2590800" cy="2590800"/>
          </a:xfrm>
          <a:prstGeom prst="rect">
            <a:avLst/>
          </a:prstGeom>
        </p:spPr>
      </p:pic>
      <p:sp>
        <p:nvSpPr>
          <p:cNvPr id="26" name="Прямоугольник 25"/>
          <p:cNvSpPr/>
          <p:nvPr/>
        </p:nvSpPr>
        <p:spPr>
          <a:xfrm>
            <a:off x="9525000" y="2628900"/>
            <a:ext cx="4893599" cy="2062103"/>
          </a:xfrm>
          <a:prstGeom prst="rect">
            <a:avLst/>
          </a:prstGeom>
        </p:spPr>
        <p:txBody>
          <a:bodyPr wrap="square">
            <a:spAutoFit/>
          </a:bodyPr>
          <a:lstStyle/>
          <a:p>
            <a:r>
              <a:rPr lang="uk-UA" sz="3200" dirty="0">
                <a:latin typeface="Arial Narrow" panose="020B0606020202030204" pitchFamily="34" charset="0"/>
                <a:ea typeface="Times New Roman" panose="02020603050405020304" pitchFamily="18" charset="0"/>
              </a:rPr>
              <a:t>Інформація з Державного реєстру прав містить актуальні дані на дату та час її надання </a:t>
            </a:r>
            <a:endParaRPr lang="uk-UA" sz="3200" dirty="0">
              <a:latin typeface="Arial Narrow" panose="020B0606020202030204" pitchFamily="34" charset="0"/>
            </a:endParaRPr>
          </a:p>
        </p:txBody>
      </p:sp>
      <p:cxnSp>
        <p:nvCxnSpPr>
          <p:cNvPr id="22" name="Прямая соединительная линия 21"/>
          <p:cNvCxnSpPr/>
          <p:nvPr/>
        </p:nvCxnSpPr>
        <p:spPr>
          <a:xfrm>
            <a:off x="6096000" y="5829300"/>
            <a:ext cx="4876800" cy="0"/>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7" name="Рисунок 26"/>
          <p:cNvPicPr>
            <a:picLocks noChangeAspect="1"/>
          </p:cNvPicPr>
          <p:nvPr/>
        </p:nvPicPr>
        <p:blipFill rotWithShape="1">
          <a:blip r:embed="rId8"/>
          <a:srcRect l="36084" t="12149" r="37000" b="75407"/>
          <a:stretch/>
        </p:blipFill>
        <p:spPr>
          <a:xfrm>
            <a:off x="6096000" y="6057900"/>
            <a:ext cx="4922520" cy="1280160"/>
          </a:xfrm>
          <a:prstGeom prst="rect">
            <a:avLst/>
          </a:prstGeom>
          <a:ln>
            <a:solidFill>
              <a:srgbClr val="D4AF38"/>
            </a:solidFill>
          </a:ln>
        </p:spPr>
      </p:pic>
      <p:pic>
        <p:nvPicPr>
          <p:cNvPr id="28" name="Рисунок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9800" y="7182105"/>
            <a:ext cx="3104895" cy="3104895"/>
          </a:xfrm>
          <a:prstGeom prst="rect">
            <a:avLst/>
          </a:prstGeom>
        </p:spPr>
      </p:pic>
      <p:sp>
        <p:nvSpPr>
          <p:cNvPr id="29" name="Прямоугольник 28"/>
          <p:cNvSpPr/>
          <p:nvPr/>
        </p:nvSpPr>
        <p:spPr>
          <a:xfrm>
            <a:off x="8991600" y="8191500"/>
            <a:ext cx="2819400" cy="646331"/>
          </a:xfrm>
          <a:prstGeom prst="rect">
            <a:avLst/>
          </a:prstGeom>
          <a:noFill/>
        </p:spPr>
        <p:txBody>
          <a:bodyPr wrap="square">
            <a:spAutoFit/>
          </a:bodyPr>
          <a:lstStyle/>
          <a:p>
            <a:r>
              <a:rPr lang="uk-UA" dirty="0">
                <a:latin typeface="Arial Black" panose="020B0A04020102020204" pitchFamily="34" charset="0"/>
              </a:rPr>
              <a:t>Інформацію щодо земельних ділянок </a:t>
            </a:r>
          </a:p>
        </p:txBody>
      </p:sp>
      <p:sp>
        <p:nvSpPr>
          <p:cNvPr id="31" name="Прямоугольник 30"/>
          <p:cNvSpPr/>
          <p:nvPr/>
        </p:nvSpPr>
        <p:spPr>
          <a:xfrm>
            <a:off x="8991600" y="7581900"/>
            <a:ext cx="2237216" cy="369332"/>
          </a:xfrm>
          <a:prstGeom prst="rect">
            <a:avLst/>
          </a:prstGeom>
        </p:spPr>
        <p:txBody>
          <a:bodyPr wrap="none">
            <a:spAutoFit/>
          </a:bodyPr>
          <a:lstStyle/>
          <a:p>
            <a:r>
              <a:rPr lang="en-US" dirty="0">
                <a:hlinkClick r:id="rId10"/>
              </a:rPr>
              <a:t>https://e.land.gov.ua</a:t>
            </a:r>
            <a:r>
              <a:rPr lang="uk-UA" dirty="0">
                <a:hlinkClick r:id="rId10"/>
              </a:rPr>
              <a:t>/</a:t>
            </a:r>
            <a:endParaRPr lang="uk-UA" dirty="0"/>
          </a:p>
        </p:txBody>
      </p:sp>
      <p:sp>
        <p:nvSpPr>
          <p:cNvPr id="32" name="Овал 31"/>
          <p:cNvSpPr/>
          <p:nvPr/>
        </p:nvSpPr>
        <p:spPr>
          <a:xfrm>
            <a:off x="11887200" y="7810500"/>
            <a:ext cx="6248400" cy="2362200"/>
          </a:xfrm>
          <a:prstGeom prst="ellipse">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3" name="Прямоугольник 32"/>
          <p:cNvSpPr/>
          <p:nvPr/>
        </p:nvSpPr>
        <p:spPr>
          <a:xfrm>
            <a:off x="12725400" y="8115300"/>
            <a:ext cx="4572000" cy="1754326"/>
          </a:xfrm>
          <a:prstGeom prst="rect">
            <a:avLst/>
          </a:prstGeom>
        </p:spPr>
        <p:txBody>
          <a:bodyPr wrap="square">
            <a:spAutoFit/>
          </a:bodyPr>
          <a:lstStyle/>
          <a:p>
            <a:pPr algn="ctr"/>
            <a:r>
              <a:rPr lang="ru-RU" dirty="0">
                <a:latin typeface="Arial Black" panose="020B0A04020102020204" pitchFamily="34" charset="0"/>
              </a:rPr>
              <a:t>МІСТИТЬ ІНФОРМАЦІЮ, ЯКУ НЕОБХІДНО ЗАЗНАЧИТИ В РОЗДІЛАХ 3 «ОБ’ЄКТИ НЕРУХОМОСТІ» ТА 4 «ОБ’ЄКТИ НЕЗАВЕРШЕНОГО БУДІВНИЦТВА» ДЕКЛАРАЦІЇ</a:t>
            </a:r>
            <a:endParaRPr lang="uk-UA" dirty="0">
              <a:latin typeface="Arial Black" panose="020B0A04020102020204" pitchFamily="34" charset="0"/>
            </a:endParaRPr>
          </a:p>
        </p:txBody>
      </p:sp>
    </p:spTree>
    <p:extLst>
      <p:ext uri="{BB962C8B-B14F-4D97-AF65-F5344CB8AC3E}">
        <p14:creationId xmlns:p14="http://schemas.microsoft.com/office/powerpoint/2010/main" val="3586368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Блок-схема: узел 23"/>
          <p:cNvSpPr/>
          <p:nvPr/>
        </p:nvSpPr>
        <p:spPr>
          <a:xfrm>
            <a:off x="10886" y="1562100"/>
            <a:ext cx="10134600" cy="68580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TextBox 2"/>
          <p:cNvSpPr txBox="1"/>
          <p:nvPr/>
        </p:nvSpPr>
        <p:spPr>
          <a:xfrm>
            <a:off x="15057120" y="1"/>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a:t>
            </a:r>
            <a:r>
              <a:rPr lang="en-US" sz="2400" dirty="0">
                <a:solidFill>
                  <a:schemeClr val="tx2"/>
                </a:solidFill>
                <a:latin typeface="Arial Narrow" panose="020B0606020202030204" pitchFamily="34" charset="0"/>
              </a:rPr>
              <a:t>4</a:t>
            </a:r>
            <a:r>
              <a:rPr lang="uk-UA" sz="2400" dirty="0">
                <a:solidFill>
                  <a:schemeClr val="tx2"/>
                </a:solidFill>
                <a:latin typeface="Arial Narrow" panose="020B0606020202030204" pitchFamily="34" charset="0"/>
              </a:rPr>
              <a:t>/16</a:t>
            </a:r>
          </a:p>
        </p:txBody>
      </p:sp>
      <p:cxnSp>
        <p:nvCxnSpPr>
          <p:cNvPr id="4" name="Прямая соединительная линия 3"/>
          <p:cNvCxnSpPr/>
          <p:nvPr/>
        </p:nvCxnSpPr>
        <p:spPr>
          <a:xfrm>
            <a:off x="1458468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1031" name="HTMLCheckbox4"/>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24000" y="4457700"/>
            <a:ext cx="7467600" cy="3262432"/>
          </a:xfrm>
          <a:prstGeom prst="rect">
            <a:avLst/>
          </a:prstGeom>
          <a:noFill/>
        </p:spPr>
        <p:txBody>
          <a:bodyPr wrap="square" rtlCol="0">
            <a:spAutoFit/>
          </a:bodyPr>
          <a:lstStyle/>
          <a:p>
            <a:pPr lvl="0" algn="just" eaLnBrk="0" fontAlgn="base" hangingPunct="0">
              <a:spcBef>
                <a:spcPct val="0"/>
              </a:spcBef>
              <a:spcAft>
                <a:spcPts val="1200"/>
              </a:spcAft>
            </a:pPr>
            <a:r>
              <a:rPr lang="uk-UA" altLang="uk-UA" sz="1600" dirty="0">
                <a:solidFill>
                  <a:srgbClr val="334A58"/>
                </a:solidFill>
                <a:latin typeface="Arial Black" panose="020B0A04020102020204" pitchFamily="34" charset="0"/>
                <a:cs typeface="Arial" panose="020B0604020202020204" pitchFamily="34" charset="0"/>
              </a:rPr>
              <a:t>Об'єкт належить суб'єкту декларування чи члену його сім'ї на праві власності відповідно до Цивільного кодексу України</a:t>
            </a:r>
            <a:endParaRPr lang="uk-UA" altLang="uk-UA" sz="1600" dirty="0">
              <a:latin typeface="Arial Black" panose="020B0A04020102020204" pitchFamily="34" charset="0"/>
            </a:endParaRPr>
          </a:p>
          <a:p>
            <a:pPr lvl="0" algn="just" eaLnBrk="0" fontAlgn="base" hangingPunct="0">
              <a:spcBef>
                <a:spcPct val="0"/>
              </a:spcBef>
              <a:spcAft>
                <a:spcPts val="1200"/>
              </a:spcAft>
            </a:pPr>
            <a:r>
              <a:rPr lang="uk-UA" altLang="uk-UA" sz="1600" dirty="0">
                <a:solidFill>
                  <a:srgbClr val="334A58"/>
                </a:solidFill>
                <a:latin typeface="Arial Black" panose="020B0A04020102020204" pitchFamily="34" charset="0"/>
                <a:cs typeface="Arial" panose="020B0604020202020204" pitchFamily="34" charset="0"/>
              </a:rPr>
              <a:t>Об'єкт розташований на земельній ділянці, що належить суб’єкту декларування або членам його сім’ї на праві приватної власності, включаючи спільну власність, або переданий їм в оренду чи на іншому праві користування, незалежно від правових підстав набуття такого права</a:t>
            </a:r>
            <a:endParaRPr lang="uk-UA" altLang="uk-UA" sz="1600" dirty="0">
              <a:latin typeface="Arial Black" panose="020B0A04020102020204" pitchFamily="34" charset="0"/>
            </a:endParaRPr>
          </a:p>
          <a:p>
            <a:pPr lvl="0" algn="just" eaLnBrk="0" fontAlgn="base" hangingPunct="0">
              <a:spcBef>
                <a:spcPct val="0"/>
              </a:spcBef>
              <a:spcAft>
                <a:spcPts val="1200"/>
              </a:spcAft>
            </a:pPr>
            <a:r>
              <a:rPr lang="uk-UA" altLang="uk-UA" sz="1600" dirty="0">
                <a:solidFill>
                  <a:srgbClr val="334A58"/>
                </a:solidFill>
                <a:latin typeface="Arial Black" panose="020B0A04020102020204" pitchFamily="34" charset="0"/>
                <a:cs typeface="Arial" panose="020B0604020202020204" pitchFamily="34" charset="0"/>
              </a:rPr>
              <a:t>Об'єкт повністю або частково побудований з матеріалів чи за кошти суб'єкта декларування або членів його сім'ї</a:t>
            </a:r>
            <a:endParaRPr lang="uk-UA" altLang="uk-UA" sz="1600" dirty="0">
              <a:latin typeface="Arial Black" panose="020B0A04020102020204" pitchFamily="34" charset="0"/>
            </a:endParaRPr>
          </a:p>
          <a:p>
            <a:pPr lvl="0" algn="just" eaLnBrk="0" fontAlgn="base" hangingPunct="0">
              <a:spcBef>
                <a:spcPct val="0"/>
              </a:spcBef>
            </a:pPr>
            <a:r>
              <a:rPr lang="uk-UA" altLang="uk-UA" sz="1600" dirty="0">
                <a:solidFill>
                  <a:srgbClr val="334A58"/>
                </a:solidFill>
                <a:latin typeface="Arial Black" panose="020B0A04020102020204" pitchFamily="34" charset="0"/>
                <a:cs typeface="Arial" panose="020B0604020202020204" pitchFamily="34" charset="0"/>
              </a:rPr>
              <a:t>Інший зв’язок із суб’єктом декларування чи членом його</a:t>
            </a:r>
          </a:p>
          <a:p>
            <a:pPr lvl="0" algn="just" eaLnBrk="0" fontAlgn="base" hangingPunct="0">
              <a:spcBef>
                <a:spcPct val="0"/>
              </a:spcBef>
            </a:pPr>
            <a:r>
              <a:rPr lang="uk-UA" altLang="uk-UA" sz="1600" dirty="0">
                <a:solidFill>
                  <a:srgbClr val="334A58"/>
                </a:solidFill>
                <a:latin typeface="Arial Black" panose="020B0A04020102020204" pitchFamily="34" charset="0"/>
                <a:cs typeface="Arial" panose="020B0604020202020204" pitchFamily="34" charset="0"/>
              </a:rPr>
              <a:t>     сім’ї</a:t>
            </a:r>
            <a:endParaRPr lang="uk-UA" altLang="uk-UA" sz="2400" dirty="0">
              <a:latin typeface="Arial Black" panose="020B0A04020102020204" pitchFamily="34" charset="0"/>
            </a:endParaRPr>
          </a:p>
        </p:txBody>
      </p:sp>
      <p:pic>
        <p:nvPicPr>
          <p:cNvPr id="18" name="Рисунок 17"/>
          <p:cNvPicPr>
            <a:picLocks noChangeAspect="1"/>
          </p:cNvPicPr>
          <p:nvPr/>
        </p:nvPicPr>
        <p:blipFill rotWithShape="1">
          <a:blip r:embed="rId3"/>
          <a:srcRect l="30714" t="40775" r="13730" b="24939"/>
          <a:stretch/>
        </p:blipFill>
        <p:spPr>
          <a:xfrm>
            <a:off x="21771" y="876300"/>
            <a:ext cx="10160000" cy="3526972"/>
          </a:xfrm>
          <a:prstGeom prst="rect">
            <a:avLst/>
          </a:prstGeom>
        </p:spPr>
      </p:pic>
      <p:sp>
        <p:nvSpPr>
          <p:cNvPr id="22" name="Ромб 21"/>
          <p:cNvSpPr/>
          <p:nvPr/>
        </p:nvSpPr>
        <p:spPr>
          <a:xfrm>
            <a:off x="1295400" y="4457700"/>
            <a:ext cx="228600" cy="2286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Ромб 30"/>
          <p:cNvSpPr/>
          <p:nvPr/>
        </p:nvSpPr>
        <p:spPr>
          <a:xfrm>
            <a:off x="1219200" y="6515100"/>
            <a:ext cx="228600" cy="2286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2" name="Ромб 31"/>
          <p:cNvSpPr/>
          <p:nvPr/>
        </p:nvSpPr>
        <p:spPr>
          <a:xfrm>
            <a:off x="1295400" y="5143500"/>
            <a:ext cx="228600" cy="2286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3" name="Ромб 32"/>
          <p:cNvSpPr/>
          <p:nvPr/>
        </p:nvSpPr>
        <p:spPr>
          <a:xfrm>
            <a:off x="1295400" y="7200900"/>
            <a:ext cx="228600" cy="2286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Скругленный прямоугольник 24"/>
          <p:cNvSpPr/>
          <p:nvPr/>
        </p:nvSpPr>
        <p:spPr>
          <a:xfrm>
            <a:off x="9067800" y="876300"/>
            <a:ext cx="1219200" cy="685800"/>
          </a:xfrm>
          <a:prstGeom prst="roundRect">
            <a:avLst/>
          </a:prstGeom>
          <a:solidFill>
            <a:schemeClr val="tx2">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Дуга 27"/>
          <p:cNvSpPr/>
          <p:nvPr/>
        </p:nvSpPr>
        <p:spPr>
          <a:xfrm rot="2952501">
            <a:off x="6093110" y="743943"/>
            <a:ext cx="4911481" cy="4455715"/>
          </a:xfrm>
          <a:prstGeom prst="arc">
            <a:avLst/>
          </a:prstGeom>
          <a:no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29" name="TextBox 28"/>
          <p:cNvSpPr txBox="1"/>
          <p:nvPr/>
        </p:nvSpPr>
        <p:spPr>
          <a:xfrm>
            <a:off x="10668000" y="952500"/>
            <a:ext cx="2590800" cy="1200329"/>
          </a:xfrm>
          <a:prstGeom prst="rect">
            <a:avLst/>
          </a:prstGeom>
          <a:noFill/>
        </p:spPr>
        <p:txBody>
          <a:bodyPr wrap="square" rtlCol="0">
            <a:spAutoFit/>
          </a:bodyPr>
          <a:lstStyle/>
          <a:p>
            <a:r>
              <a:rPr lang="uk-UA" dirty="0">
                <a:latin typeface="Arial Black" panose="020B0A04020102020204" pitchFamily="34" charset="0"/>
              </a:rPr>
              <a:t>У ЦЬОМУ РОЗДІЛІ ЗАЗНАЧАЄТЬСЯ НАСТУПНА ІНФОРМАЦІЯ</a:t>
            </a:r>
          </a:p>
        </p:txBody>
      </p:sp>
      <p:grpSp>
        <p:nvGrpSpPr>
          <p:cNvPr id="45" name="Группа 44"/>
          <p:cNvGrpSpPr/>
          <p:nvPr/>
        </p:nvGrpSpPr>
        <p:grpSpPr>
          <a:xfrm>
            <a:off x="11430000" y="2400300"/>
            <a:ext cx="6477000" cy="4267200"/>
            <a:chOff x="11430000" y="3390900"/>
            <a:chExt cx="6477000" cy="4267200"/>
          </a:xfrm>
        </p:grpSpPr>
        <p:grpSp>
          <p:nvGrpSpPr>
            <p:cNvPr id="38" name="Группа 37"/>
            <p:cNvGrpSpPr/>
            <p:nvPr/>
          </p:nvGrpSpPr>
          <p:grpSpPr>
            <a:xfrm>
              <a:off x="11430000" y="3390900"/>
              <a:ext cx="6477000" cy="4267200"/>
              <a:chOff x="9982200" y="4914900"/>
              <a:chExt cx="6477000" cy="4267200"/>
            </a:xfrm>
          </p:grpSpPr>
          <p:pic>
            <p:nvPicPr>
              <p:cNvPr id="35" name="Рисунок 34"/>
              <p:cNvPicPr>
                <a:picLocks noChangeAspect="1"/>
              </p:cNvPicPr>
              <p:nvPr/>
            </p:nvPicPr>
            <p:blipFill rotWithShape="1">
              <a:blip r:embed="rId4"/>
              <a:srcRect l="13254" t="61940" r="51587" b="13086"/>
              <a:stretch/>
            </p:blipFill>
            <p:spPr>
              <a:xfrm>
                <a:off x="9982200" y="5981700"/>
                <a:ext cx="6429828" cy="2569030"/>
              </a:xfrm>
              <a:prstGeom prst="rect">
                <a:avLst/>
              </a:prstGeom>
            </p:spPr>
          </p:pic>
          <p:grpSp>
            <p:nvGrpSpPr>
              <p:cNvPr id="37" name="Группа 36"/>
              <p:cNvGrpSpPr/>
              <p:nvPr/>
            </p:nvGrpSpPr>
            <p:grpSpPr>
              <a:xfrm>
                <a:off x="10134600" y="4914900"/>
                <a:ext cx="6324600" cy="4267200"/>
                <a:chOff x="10134600" y="4838700"/>
                <a:chExt cx="6324600" cy="4267200"/>
              </a:xfrm>
            </p:grpSpPr>
            <p:sp>
              <p:nvSpPr>
                <p:cNvPr id="34" name="Скругленный прямоугольник 33"/>
                <p:cNvSpPr/>
                <p:nvPr/>
              </p:nvSpPr>
              <p:spPr>
                <a:xfrm>
                  <a:off x="10363200" y="4914900"/>
                  <a:ext cx="5791200" cy="1143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b="1" dirty="0"/>
                    <a:t>ОБОВ’ЯЗКОВО ЗАЗНАЧАЄТЬСЯ ІНФОРМАЦІЯ ПРО ОСОБУ</a:t>
                  </a:r>
                  <a:r>
                    <a:rPr lang="ru-RU" b="1" dirty="0"/>
                    <a:t>, ЯКІЙ НАЛЕЖИТЬ ОБ’ЄКТ </a:t>
                  </a:r>
                  <a:r>
                    <a:rPr lang="uk-UA" b="1" dirty="0"/>
                    <a:t>ТА </a:t>
                  </a:r>
                  <a:r>
                    <a:rPr lang="ru-RU" b="1" dirty="0"/>
                    <a:t>ЗЕМЕЛЬНА ДІЛЯНКА, НА ЯКІЙ ЗДІЙСНЮЄТЬСЯ БУДІВНИЦТВО ОБ’ЄКТА</a:t>
                  </a:r>
                  <a:endParaRPr lang="uk-UA" b="1" dirty="0"/>
                </a:p>
              </p:txBody>
            </p:sp>
            <p:sp>
              <p:nvSpPr>
                <p:cNvPr id="36" name="Скругленный прямоугольник 35"/>
                <p:cNvSpPr/>
                <p:nvPr/>
              </p:nvSpPr>
              <p:spPr>
                <a:xfrm>
                  <a:off x="10134600" y="4838700"/>
                  <a:ext cx="6324600" cy="42672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grpSp>
        <p:sp>
          <p:nvSpPr>
            <p:cNvPr id="40" name="TextBox 39"/>
            <p:cNvSpPr txBox="1"/>
            <p:nvPr/>
          </p:nvSpPr>
          <p:spPr>
            <a:xfrm>
              <a:off x="13030200" y="6591300"/>
              <a:ext cx="4038600" cy="830997"/>
            </a:xfrm>
            <a:prstGeom prst="rect">
              <a:avLst/>
            </a:prstGeom>
            <a:noFill/>
          </p:spPr>
          <p:txBody>
            <a:bodyPr wrap="square" rtlCol="0">
              <a:spAutoFit/>
            </a:bodyPr>
            <a:lstStyle/>
            <a:p>
              <a:r>
                <a:rPr lang="uk-UA" sz="1600" dirty="0">
                  <a:latin typeface="Arial Black" panose="020B0A04020102020204" pitchFamily="34" charset="0"/>
                </a:rPr>
                <a:t>Збереження інформації за кожний пунктом здійснюється через опцію «Додати»</a:t>
              </a:r>
            </a:p>
          </p:txBody>
        </p:sp>
        <p:cxnSp>
          <p:nvCxnSpPr>
            <p:cNvPr id="42" name="Скругленная соединительная линия 41"/>
            <p:cNvCxnSpPr/>
            <p:nvPr/>
          </p:nvCxnSpPr>
          <p:spPr>
            <a:xfrm rot="10800000">
              <a:off x="12496800" y="7124700"/>
              <a:ext cx="533400" cy="152400"/>
            </a:xfrm>
            <a:prstGeom prst="curvedConnector3">
              <a:avLst>
                <a:gd name="adj1" fmla="val 104285"/>
              </a:avLst>
            </a:prstGeom>
            <a:ln>
              <a:solidFill>
                <a:srgbClr val="EAB2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Прямоугольник 45"/>
          <p:cNvSpPr/>
          <p:nvPr/>
        </p:nvSpPr>
        <p:spPr>
          <a:xfrm>
            <a:off x="381000" y="8420100"/>
            <a:ext cx="17907000" cy="1866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47" name="Прямоугольник 46"/>
          <p:cNvSpPr/>
          <p:nvPr/>
        </p:nvSpPr>
        <p:spPr>
          <a:xfrm>
            <a:off x="605790" y="8378428"/>
            <a:ext cx="8214360" cy="1846659"/>
          </a:xfrm>
          <a:prstGeom prst="rect">
            <a:avLst/>
          </a:prstGeom>
        </p:spPr>
        <p:txBody>
          <a:bodyPr wrap="square">
            <a:spAutoFit/>
          </a:bodyPr>
          <a:lstStyle/>
          <a:p>
            <a:r>
              <a:rPr lang="uk-UA" sz="1900" dirty="0">
                <a:latin typeface="Arial" panose="020B0604020202020204" pitchFamily="34" charset="0"/>
              </a:rPr>
              <a:t>Інформацію про об’єкти, які необхідно зазначити у цьому розділі декларації, можна перевірити в Державному реєстрі речових прав на нерухоме майно </a:t>
            </a:r>
          </a:p>
          <a:p>
            <a:r>
              <a:rPr lang="uk-UA" sz="1900" dirty="0">
                <a:latin typeface="Arial" panose="020B0604020202020204" pitchFamily="34" charset="0"/>
              </a:rPr>
              <a:t>Інформацію щодо земельних ділянок також можна отримати за допомогою електронного сервісу Державної служби України з питань геодезії, картографії та кадастру</a:t>
            </a:r>
            <a:endParaRPr lang="uk-UA" sz="1900" b="0" i="0" dirty="0">
              <a:effectLst/>
              <a:latin typeface="Arial" panose="020B0604020202020204" pitchFamily="34" charset="0"/>
            </a:endParaRPr>
          </a:p>
        </p:txBody>
      </p:sp>
      <p:pic>
        <p:nvPicPr>
          <p:cNvPr id="51" name="Рисунок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8420100"/>
            <a:ext cx="1981200" cy="1981200"/>
          </a:xfrm>
          <a:prstGeom prst="rect">
            <a:avLst/>
          </a:prstGeom>
        </p:spPr>
      </p:pic>
      <p:sp>
        <p:nvSpPr>
          <p:cNvPr id="52" name="Freeform 17"/>
          <p:cNvSpPr/>
          <p:nvPr/>
        </p:nvSpPr>
        <p:spPr>
          <a:xfrm>
            <a:off x="14401800" y="8953500"/>
            <a:ext cx="838200" cy="838200"/>
          </a:xfrm>
          <a:custGeom>
            <a:avLst/>
            <a:gdLst/>
            <a:ahLst/>
            <a:cxnLst/>
            <a:rect l="l" t="t" r="r" b="b"/>
            <a:pathLst>
              <a:path w="747700" h="721870">
                <a:moveTo>
                  <a:pt x="0" y="0"/>
                </a:moveTo>
                <a:lnTo>
                  <a:pt x="747700" y="0"/>
                </a:lnTo>
                <a:lnTo>
                  <a:pt x="747700" y="721870"/>
                </a:lnTo>
                <a:lnTo>
                  <a:pt x="0" y="7218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53" name="Рисунок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73000" y="8648700"/>
            <a:ext cx="1524000" cy="1524000"/>
          </a:xfrm>
          <a:prstGeom prst="rect">
            <a:avLst/>
          </a:prstGeom>
        </p:spPr>
      </p:pic>
      <p:sp>
        <p:nvSpPr>
          <p:cNvPr id="54" name="Freeform 43"/>
          <p:cNvSpPr/>
          <p:nvPr/>
        </p:nvSpPr>
        <p:spPr>
          <a:xfrm>
            <a:off x="11049000" y="8953500"/>
            <a:ext cx="913343" cy="878470"/>
          </a:xfrm>
          <a:custGeom>
            <a:avLst/>
            <a:gdLst/>
            <a:ahLst/>
            <a:cxnLst/>
            <a:rect l="l" t="t" r="r" b="b"/>
            <a:pathLst>
              <a:path w="913343" h="878470">
                <a:moveTo>
                  <a:pt x="0" y="0"/>
                </a:moveTo>
                <a:lnTo>
                  <a:pt x="913343" y="0"/>
                </a:lnTo>
                <a:lnTo>
                  <a:pt x="913343" y="878470"/>
                </a:lnTo>
                <a:lnTo>
                  <a:pt x="0" y="8784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55" name="Рисунок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621000" y="8648700"/>
            <a:ext cx="1524000" cy="1524000"/>
          </a:xfrm>
          <a:prstGeom prst="rect">
            <a:avLst/>
          </a:prstGeom>
        </p:spPr>
      </p:pic>
      <p:sp>
        <p:nvSpPr>
          <p:cNvPr id="56" name="Скругленный прямоугольник 55"/>
          <p:cNvSpPr/>
          <p:nvPr/>
        </p:nvSpPr>
        <p:spPr>
          <a:xfrm>
            <a:off x="11582400" y="5372100"/>
            <a:ext cx="1219200" cy="685800"/>
          </a:xfrm>
          <a:prstGeom prst="roundRect">
            <a:avLst/>
          </a:prstGeom>
          <a:solidFill>
            <a:srgbClr val="EAB200">
              <a:alpha val="15000"/>
            </a:srgbClr>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9" name="Прямоугольник 38"/>
          <p:cNvSpPr/>
          <p:nvPr/>
        </p:nvSpPr>
        <p:spPr>
          <a:xfrm>
            <a:off x="333827" y="266701"/>
            <a:ext cx="9191174" cy="584775"/>
          </a:xfrm>
          <a:prstGeom prst="rect">
            <a:avLst/>
          </a:prstGeom>
        </p:spPr>
        <p:txBody>
          <a:bodyPr wrap="square">
            <a:spAutoFit/>
          </a:bodyPr>
          <a:lstStyle/>
          <a:p>
            <a:pPr algn="ctr"/>
            <a:r>
              <a:rPr lang="uk-UA"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Об’єкти незавершеного будівництва</a:t>
            </a:r>
            <a:endParaRPr lang="uk-UA" sz="3200" b="1" i="0" cap="all" dirty="0">
              <a:solidFill>
                <a:srgbClr val="334A58"/>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1742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896600" y="479685"/>
            <a:ext cx="7086600" cy="1387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dirty="0">
                <a:solidFill>
                  <a:schemeClr val="tx1"/>
                </a:solidFill>
                <a:latin typeface="Arial Narrow" panose="020B0606020202030204" pitchFamily="34" charset="0"/>
              </a:rPr>
              <a:t>Єдиний державний реєстр декларацій осіб, уповноважених на виконання функцій держави </a:t>
            </a:r>
          </a:p>
        </p:txBody>
      </p:sp>
      <p:sp>
        <p:nvSpPr>
          <p:cNvPr id="9" name="Прямоугольник 8"/>
          <p:cNvSpPr/>
          <p:nvPr/>
        </p:nvSpPr>
        <p:spPr>
          <a:xfrm>
            <a:off x="914400" y="190500"/>
            <a:ext cx="990600" cy="9967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uk-UA" sz="3200" dirty="0">
                <a:solidFill>
                  <a:schemeClr val="tx2"/>
                </a:solidFill>
                <a:latin typeface="Arial Narrow" panose="020B0606020202030204" pitchFamily="34" charset="0"/>
              </a:rPr>
              <a:t>(за допомогою ЕЦП) </a:t>
            </a:r>
            <a:r>
              <a:rPr lang="uk-UA" sz="9600" dirty="0">
                <a:solidFill>
                  <a:schemeClr val="tx2"/>
                </a:solidFill>
                <a:latin typeface="Arial Narrow" panose="020B0606020202030204" pitchFamily="34" charset="0"/>
              </a:rPr>
              <a:t>вхід</a:t>
            </a:r>
          </a:p>
        </p:txBody>
      </p:sp>
      <p:pic>
        <p:nvPicPr>
          <p:cNvPr id="27" name="Рисунок 26"/>
          <p:cNvPicPr>
            <a:picLocks noChangeAspect="1"/>
          </p:cNvPicPr>
          <p:nvPr/>
        </p:nvPicPr>
        <p:blipFill rotWithShape="1">
          <a:blip r:embed="rId3"/>
          <a:srcRect l="11250" t="17456" r="12084" b="15177"/>
          <a:stretch/>
        </p:blipFill>
        <p:spPr>
          <a:xfrm>
            <a:off x="2057400" y="190500"/>
            <a:ext cx="8763000" cy="433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13"/>
          <p:cNvSpPr txBox="1"/>
          <p:nvPr/>
        </p:nvSpPr>
        <p:spPr>
          <a:xfrm>
            <a:off x="2438400" y="6210300"/>
            <a:ext cx="1219200" cy="1154162"/>
          </a:xfrm>
          <a:prstGeom prst="rect">
            <a:avLst/>
          </a:prstGeom>
        </p:spPr>
        <p:txBody>
          <a:bodyPr wrap="square" lIns="0" tIns="0" rIns="0" bIns="0" rtlCol="0" anchor="t">
            <a:spAutoFit/>
          </a:bodyPr>
          <a:lstStyle/>
          <a:p>
            <a:pPr>
              <a:lnSpc>
                <a:spcPts val="9031"/>
              </a:lnSpc>
            </a:pPr>
            <a:r>
              <a:rPr lang="en-US" sz="8210" dirty="0">
                <a:solidFill>
                  <a:srgbClr val="203965"/>
                </a:solidFill>
                <a:latin typeface="Nunito Sans Bold"/>
              </a:rPr>
              <a:t>01</a:t>
            </a:r>
          </a:p>
        </p:txBody>
      </p:sp>
      <p:sp>
        <p:nvSpPr>
          <p:cNvPr id="29" name="TextBox 14"/>
          <p:cNvSpPr txBox="1"/>
          <p:nvPr/>
        </p:nvSpPr>
        <p:spPr>
          <a:xfrm>
            <a:off x="8686800" y="6743700"/>
            <a:ext cx="4572000" cy="2215991"/>
          </a:xfrm>
          <a:prstGeom prst="rect">
            <a:avLst/>
          </a:prstGeom>
        </p:spPr>
        <p:txBody>
          <a:bodyPr wrap="square" lIns="0" tIns="0" rIns="0" bIns="0" rtlCol="0" anchor="t">
            <a:spAutoFit/>
          </a:bodyPr>
          <a:lstStyle/>
          <a:p>
            <a:r>
              <a:rPr lang="uk-UA" sz="2400" dirty="0">
                <a:solidFill>
                  <a:srgbClr val="000000"/>
                </a:solidFill>
                <a:latin typeface="Arial Narrow" panose="020B0606020202030204" pitchFamily="34" charset="0"/>
              </a:rPr>
              <a:t>завантажте електронний ключ з підписом у відповідне вікно.</a:t>
            </a:r>
          </a:p>
          <a:p>
            <a:r>
              <a:rPr lang="uk-UA" sz="2400" dirty="0">
                <a:latin typeface="Arial Narrow" panose="020B0606020202030204" pitchFamily="34" charset="0"/>
              </a:rPr>
              <a:t>з наявного списку КНЕДП, який видав Вам КЕП, оберіть файл ключа та введіть пароль особистого ключа КЕП, натисніть «Увійти»</a:t>
            </a:r>
            <a:endParaRPr lang="uk-UA" sz="2400" dirty="0">
              <a:solidFill>
                <a:srgbClr val="000000"/>
              </a:solidFill>
              <a:latin typeface="Arial Narrow" panose="020B0606020202030204" pitchFamily="34" charset="0"/>
            </a:endParaRPr>
          </a:p>
        </p:txBody>
      </p:sp>
      <p:sp>
        <p:nvSpPr>
          <p:cNvPr id="30" name="TextBox 15"/>
          <p:cNvSpPr txBox="1"/>
          <p:nvPr/>
        </p:nvSpPr>
        <p:spPr>
          <a:xfrm>
            <a:off x="7315200" y="6210300"/>
            <a:ext cx="1219200" cy="1154162"/>
          </a:xfrm>
          <a:prstGeom prst="rect">
            <a:avLst/>
          </a:prstGeom>
        </p:spPr>
        <p:txBody>
          <a:bodyPr wrap="square" lIns="0" tIns="0" rIns="0" bIns="0" rtlCol="0" anchor="t">
            <a:spAutoFit/>
          </a:bodyPr>
          <a:lstStyle/>
          <a:p>
            <a:pPr>
              <a:lnSpc>
                <a:spcPts val="9032"/>
              </a:lnSpc>
            </a:pPr>
            <a:r>
              <a:rPr lang="en-US" sz="8210" dirty="0">
                <a:solidFill>
                  <a:srgbClr val="203965"/>
                </a:solidFill>
                <a:latin typeface="Nunito Sans Bold"/>
              </a:rPr>
              <a:t>02</a:t>
            </a:r>
          </a:p>
        </p:txBody>
      </p:sp>
      <p:sp>
        <p:nvSpPr>
          <p:cNvPr id="36" name="TextBox 19"/>
          <p:cNvSpPr txBox="1"/>
          <p:nvPr/>
        </p:nvSpPr>
        <p:spPr>
          <a:xfrm>
            <a:off x="3733800" y="6743700"/>
            <a:ext cx="3352800" cy="1477328"/>
          </a:xfrm>
          <a:prstGeom prst="rect">
            <a:avLst/>
          </a:prstGeom>
        </p:spPr>
        <p:txBody>
          <a:bodyPr wrap="square" lIns="0" tIns="0" rIns="0" bIns="0" rtlCol="0" anchor="t">
            <a:spAutoFit/>
          </a:bodyPr>
          <a:lstStyle/>
          <a:p>
            <a:r>
              <a:rPr lang="uk-UA" sz="2400" dirty="0">
                <a:latin typeface="Arial Narrow" panose="020B0606020202030204" pitchFamily="34" charset="0"/>
              </a:rPr>
              <a:t>серед запропонованих праворуч варіантів оберіть «Використати файл з особистим ключем»</a:t>
            </a:r>
            <a:endParaRPr lang="uk-UA" sz="2400" dirty="0">
              <a:solidFill>
                <a:srgbClr val="000000"/>
              </a:solidFill>
              <a:latin typeface="Arial Narrow" panose="020B0606020202030204" pitchFamily="34" charset="0"/>
            </a:endParaRPr>
          </a:p>
        </p:txBody>
      </p:sp>
      <p:sp>
        <p:nvSpPr>
          <p:cNvPr id="2" name="Прямоугольник 1"/>
          <p:cNvSpPr/>
          <p:nvPr/>
        </p:nvSpPr>
        <p:spPr>
          <a:xfrm>
            <a:off x="14706600" y="6667500"/>
            <a:ext cx="3200400" cy="830997"/>
          </a:xfrm>
          <a:prstGeom prst="rect">
            <a:avLst/>
          </a:prstGeom>
        </p:spPr>
        <p:txBody>
          <a:bodyPr wrap="square">
            <a:spAutoFit/>
          </a:bodyPr>
          <a:lstStyle/>
          <a:p>
            <a:r>
              <a:rPr lang="uk-UA" sz="2400" dirty="0">
                <a:solidFill>
                  <a:srgbClr val="1A1A22"/>
                </a:solidFill>
                <a:latin typeface="Arial Narrow" panose="020B0606020202030204" pitchFamily="34" charset="0"/>
              </a:rPr>
              <a:t>увійдіть до Вашої електронного кабінету</a:t>
            </a:r>
            <a:endParaRPr lang="uk-UA" sz="2400" dirty="0">
              <a:latin typeface="Arial Narrow" panose="020B0606020202030204" pitchFamily="34" charset="0"/>
            </a:endParaRPr>
          </a:p>
        </p:txBody>
      </p:sp>
      <p:sp>
        <p:nvSpPr>
          <p:cNvPr id="14" name="TextBox 18"/>
          <p:cNvSpPr txBox="1"/>
          <p:nvPr/>
        </p:nvSpPr>
        <p:spPr>
          <a:xfrm>
            <a:off x="13487400" y="6134100"/>
            <a:ext cx="1295400" cy="1154162"/>
          </a:xfrm>
          <a:prstGeom prst="rect">
            <a:avLst/>
          </a:prstGeom>
        </p:spPr>
        <p:txBody>
          <a:bodyPr wrap="square" lIns="0" tIns="0" rIns="0" bIns="0" rtlCol="0" anchor="t">
            <a:spAutoFit/>
          </a:bodyPr>
          <a:lstStyle/>
          <a:p>
            <a:pPr>
              <a:lnSpc>
                <a:spcPts val="9032"/>
              </a:lnSpc>
            </a:pPr>
            <a:r>
              <a:rPr lang="uk-UA" sz="8210" dirty="0">
                <a:solidFill>
                  <a:srgbClr val="203965"/>
                </a:solidFill>
                <a:latin typeface="Nunito Sans Bold"/>
              </a:rPr>
              <a:t>03</a:t>
            </a:r>
            <a:endParaRPr lang="en-US" sz="8210" dirty="0">
              <a:solidFill>
                <a:srgbClr val="203965"/>
              </a:solidFill>
              <a:latin typeface="Nunito Sans Bold"/>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4200" y="2476500"/>
            <a:ext cx="2910251" cy="2910251"/>
          </a:xfrm>
          <a:prstGeom prst="rect">
            <a:avLst/>
          </a:prstGeom>
        </p:spPr>
      </p:pic>
      <p:grpSp>
        <p:nvGrpSpPr>
          <p:cNvPr id="5" name="Группа 4"/>
          <p:cNvGrpSpPr/>
          <p:nvPr/>
        </p:nvGrpSpPr>
        <p:grpSpPr>
          <a:xfrm>
            <a:off x="5867400" y="4610100"/>
            <a:ext cx="8513164" cy="1286031"/>
            <a:chOff x="14554200" y="3162300"/>
            <a:chExt cx="8513164" cy="1286031"/>
          </a:xfrm>
        </p:grpSpPr>
        <p:sp>
          <p:nvSpPr>
            <p:cNvPr id="3" name="Прямоугольник 2"/>
            <p:cNvSpPr/>
            <p:nvPr/>
          </p:nvSpPr>
          <p:spPr>
            <a:xfrm>
              <a:off x="14554200" y="3162300"/>
              <a:ext cx="8513164" cy="1286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400" b="1" dirty="0">
                  <a:solidFill>
                    <a:schemeClr val="tx2"/>
                  </a:solidFill>
                  <a:latin typeface="Arial Narrow" panose="020B0606020202030204" pitchFamily="34" charset="0"/>
                </a:rPr>
                <a:t>https://portal.nazk.gov.ua/login</a:t>
              </a:r>
              <a:endParaRPr lang="uk-UA" sz="4400" b="1" dirty="0">
                <a:solidFill>
                  <a:schemeClr val="tx2"/>
                </a:solidFill>
                <a:latin typeface="Arial Narrow" panose="020B0606020202030204" pitchFamily="34" charset="0"/>
              </a:endParaRPr>
            </a:p>
          </p:txBody>
        </p:sp>
        <p:sp>
          <p:nvSpPr>
            <p:cNvPr id="24" name="Freeform 15"/>
            <p:cNvSpPr/>
            <p:nvPr/>
          </p:nvSpPr>
          <p:spPr>
            <a:xfrm>
              <a:off x="14782800" y="3314700"/>
              <a:ext cx="943200" cy="943200"/>
            </a:xfrm>
            <a:custGeom>
              <a:avLst/>
              <a:gdLst/>
              <a:ahLst/>
              <a:cxnLst/>
              <a:rect l="l" t="t" r="r" b="b"/>
              <a:pathLst>
                <a:path w="584002" h="584002">
                  <a:moveTo>
                    <a:pt x="0" y="0"/>
                  </a:moveTo>
                  <a:lnTo>
                    <a:pt x="584001" y="0"/>
                  </a:lnTo>
                  <a:lnTo>
                    <a:pt x="584001" y="584002"/>
                  </a:lnTo>
                  <a:lnTo>
                    <a:pt x="0" y="5840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cxnSp>
        <p:nvCxnSpPr>
          <p:cNvPr id="7" name="Прямая со стрелкой 6"/>
          <p:cNvCxnSpPr/>
          <p:nvPr/>
        </p:nvCxnSpPr>
        <p:spPr>
          <a:xfrm flipH="1" flipV="1">
            <a:off x="4038600" y="571500"/>
            <a:ext cx="2209800" cy="7620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Прямая со стрелкой 19"/>
          <p:cNvCxnSpPr/>
          <p:nvPr/>
        </p:nvCxnSpPr>
        <p:spPr>
          <a:xfrm flipH="1">
            <a:off x="8610600" y="1257300"/>
            <a:ext cx="1828800" cy="53340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Прямая со стрелкой 20"/>
          <p:cNvCxnSpPr/>
          <p:nvPr/>
        </p:nvCxnSpPr>
        <p:spPr>
          <a:xfrm flipH="1">
            <a:off x="5791200" y="2247900"/>
            <a:ext cx="1828800" cy="53340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Прямая со стрелкой 21"/>
          <p:cNvCxnSpPr/>
          <p:nvPr/>
        </p:nvCxnSpPr>
        <p:spPr>
          <a:xfrm flipH="1">
            <a:off x="6172200" y="2933700"/>
            <a:ext cx="1828800" cy="53340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4016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82600" y="0"/>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5/16</a:t>
            </a:r>
          </a:p>
        </p:txBody>
      </p:sp>
      <p:cxnSp>
        <p:nvCxnSpPr>
          <p:cNvPr id="3" name="Прямая соединительная линия 2"/>
          <p:cNvCxnSpPr/>
          <p:nvPr/>
        </p:nvCxnSpPr>
        <p:spPr>
          <a:xfrm>
            <a:off x="13030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1295400" y="190500"/>
            <a:ext cx="12649200" cy="584775"/>
          </a:xfrm>
          <a:prstGeom prst="rect">
            <a:avLst/>
          </a:prstGeom>
        </p:spPr>
        <p:txBody>
          <a:bodyPr wrap="square">
            <a:spAutoFit/>
          </a:bodyPr>
          <a:lstStyle/>
          <a:p>
            <a:pPr algn="ctr"/>
            <a:r>
              <a:rPr lang="ru-RU"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ЦІННЕ РУХОМЕ МАЙНО (КРІМ ТРАНСПОРТНИХ ЗАСОБІВ</a:t>
            </a:r>
            <a:r>
              <a:rPr lang="ru-RU" sz="3200" b="1" cap="all"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endParaRPr lang="uk-UA" sz="3200" b="1" i="0" cap="all" dirty="0">
              <a:solidFill>
                <a:schemeClr val="tx2">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793036791"/>
              </p:ext>
            </p:extLst>
          </p:nvPr>
        </p:nvGraphicFramePr>
        <p:xfrm>
          <a:off x="1295400" y="6667500"/>
          <a:ext cx="7284720" cy="1845945"/>
        </p:xfrm>
        <a:graphic>
          <a:graphicData uri="http://schemas.openxmlformats.org/drawingml/2006/table">
            <a:tbl>
              <a:tblPr firstRow="1" bandRow="1">
                <a:tableStyleId>{5C22544A-7EE6-4342-B048-85BDC9FD1C3A}</a:tableStyleId>
              </a:tblPr>
              <a:tblGrid>
                <a:gridCol w="2428240">
                  <a:extLst>
                    <a:ext uri="{9D8B030D-6E8A-4147-A177-3AD203B41FA5}">
                      <a16:colId xmlns:a16="http://schemas.microsoft.com/office/drawing/2014/main" val="1906599567"/>
                    </a:ext>
                  </a:extLst>
                </a:gridCol>
                <a:gridCol w="2428240">
                  <a:extLst>
                    <a:ext uri="{9D8B030D-6E8A-4147-A177-3AD203B41FA5}">
                      <a16:colId xmlns:a16="http://schemas.microsoft.com/office/drawing/2014/main" val="3520764246"/>
                    </a:ext>
                  </a:extLst>
                </a:gridCol>
                <a:gridCol w="2428240">
                  <a:extLst>
                    <a:ext uri="{9D8B030D-6E8A-4147-A177-3AD203B41FA5}">
                      <a16:colId xmlns:a16="http://schemas.microsoft.com/office/drawing/2014/main" val="1580577249"/>
                    </a:ext>
                  </a:extLst>
                </a:gridCol>
              </a:tblGrid>
              <a:tr h="615315">
                <a:tc>
                  <a:txBody>
                    <a:bodyPr/>
                    <a:lstStyle/>
                    <a:p>
                      <a:pPr algn="ctr"/>
                      <a:r>
                        <a:rPr lang="uk-UA" dirty="0">
                          <a:latin typeface="Arial Black" panose="020B0A04020102020204" pitchFamily="34" charset="0"/>
                        </a:rPr>
                        <a:t>РІК</a:t>
                      </a:r>
                    </a:p>
                  </a:txBody>
                  <a:tcPr anchor="ctr"/>
                </a:tc>
                <a:tc>
                  <a:txBody>
                    <a:bodyPr/>
                    <a:lstStyle/>
                    <a:p>
                      <a:pPr algn="ctr"/>
                      <a:r>
                        <a:rPr lang="uk-UA" dirty="0">
                          <a:latin typeface="Arial Black" panose="020B0A04020102020204" pitchFamily="34" charset="0"/>
                        </a:rPr>
                        <a:t>1 ПМ</a:t>
                      </a:r>
                    </a:p>
                  </a:txBody>
                  <a:tcPr anchor="ctr"/>
                </a:tc>
                <a:tc>
                  <a:txBody>
                    <a:bodyPr/>
                    <a:lstStyle/>
                    <a:p>
                      <a:pPr algn="ctr"/>
                      <a:r>
                        <a:rPr lang="uk-UA" dirty="0">
                          <a:latin typeface="Arial Black" panose="020B0A04020102020204" pitchFamily="34" charset="0"/>
                        </a:rPr>
                        <a:t>100 ПМ</a:t>
                      </a:r>
                    </a:p>
                  </a:txBody>
                  <a:tcPr anchor="ctr"/>
                </a:tc>
                <a:extLst>
                  <a:ext uri="{0D108BD9-81ED-4DB2-BD59-A6C34878D82A}">
                    <a16:rowId xmlns:a16="http://schemas.microsoft.com/office/drawing/2014/main" val="3083377540"/>
                  </a:ext>
                </a:extLst>
              </a:tr>
              <a:tr h="615315">
                <a:tc>
                  <a:txBody>
                    <a:bodyPr/>
                    <a:lstStyle/>
                    <a:p>
                      <a:pPr algn="ctr"/>
                      <a:r>
                        <a:rPr lang="uk-UA" dirty="0">
                          <a:latin typeface="Arial Black" panose="020B0A04020102020204" pitchFamily="34" charset="0"/>
                        </a:rPr>
                        <a:t>202</a:t>
                      </a:r>
                      <a:r>
                        <a:rPr lang="en-US" dirty="0">
                          <a:latin typeface="Arial Black" panose="020B0A04020102020204" pitchFamily="34" charset="0"/>
                        </a:rPr>
                        <a:t>5</a:t>
                      </a:r>
                      <a:endParaRPr lang="uk-UA" dirty="0">
                        <a:latin typeface="Arial Black" panose="020B0A04020102020204" pitchFamily="34" charset="0"/>
                      </a:endParaRPr>
                    </a:p>
                  </a:txBody>
                  <a:tcPr anchor="ctr"/>
                </a:tc>
                <a:tc>
                  <a:txBody>
                    <a:bodyPr/>
                    <a:lstStyle/>
                    <a:p>
                      <a:pPr algn="ctr"/>
                      <a:r>
                        <a:rPr lang="uk-UA" sz="1800" b="0" i="0" kern="1200" dirty="0">
                          <a:solidFill>
                            <a:schemeClr val="dk1"/>
                          </a:solidFill>
                          <a:effectLst/>
                          <a:latin typeface="Arial Black" panose="020B0A04020102020204" pitchFamily="34" charset="0"/>
                          <a:ea typeface="+mn-ea"/>
                          <a:cs typeface="+mn-cs"/>
                        </a:rPr>
                        <a:t>3 028</a:t>
                      </a:r>
                      <a:r>
                        <a:rPr lang="en-US" sz="1800" b="0" i="0" kern="1200" dirty="0">
                          <a:solidFill>
                            <a:schemeClr val="dk1"/>
                          </a:solidFill>
                          <a:effectLst/>
                          <a:latin typeface="Arial Black" panose="020B0A04020102020204" pitchFamily="34" charset="0"/>
                          <a:ea typeface="+mn-ea"/>
                          <a:cs typeface="+mn-cs"/>
                        </a:rPr>
                        <a:t> </a:t>
                      </a:r>
                      <a:r>
                        <a:rPr lang="uk-UA" sz="1800" b="0" i="0" kern="1200" dirty="0">
                          <a:solidFill>
                            <a:schemeClr val="dk1"/>
                          </a:solidFill>
                          <a:effectLst/>
                          <a:latin typeface="Arial Black" panose="020B0A04020102020204" pitchFamily="34" charset="0"/>
                          <a:ea typeface="+mn-ea"/>
                          <a:cs typeface="+mn-cs"/>
                        </a:rPr>
                        <a:t>грн</a:t>
                      </a:r>
                      <a:endParaRPr lang="uk-UA" dirty="0">
                        <a:latin typeface="Arial Black" panose="020B0A04020102020204" pitchFamily="34" charset="0"/>
                      </a:endParaRPr>
                    </a:p>
                  </a:txBody>
                  <a:tcPr anchor="ctr"/>
                </a:tc>
                <a:tc>
                  <a:txBody>
                    <a:bodyPr/>
                    <a:lstStyle/>
                    <a:p>
                      <a:pPr algn="ctr"/>
                      <a:r>
                        <a:rPr lang="en-US" sz="1800" b="0" i="0" kern="1200" dirty="0">
                          <a:solidFill>
                            <a:schemeClr val="dk1"/>
                          </a:solidFill>
                          <a:effectLst/>
                          <a:latin typeface="Arial Black" panose="020B0A04020102020204" pitchFamily="34" charset="0"/>
                          <a:ea typeface="+mn-ea"/>
                          <a:cs typeface="+mn-cs"/>
                        </a:rPr>
                        <a:t>302 800 </a:t>
                      </a:r>
                      <a:r>
                        <a:rPr lang="uk-UA" sz="1800" b="0" i="0" kern="1200" dirty="0">
                          <a:solidFill>
                            <a:schemeClr val="dk1"/>
                          </a:solidFill>
                          <a:effectLst/>
                          <a:latin typeface="Arial Black" panose="020B0A04020102020204" pitchFamily="34" charset="0"/>
                          <a:ea typeface="+mn-ea"/>
                          <a:cs typeface="+mn-cs"/>
                        </a:rPr>
                        <a:t>грн</a:t>
                      </a:r>
                      <a:endParaRPr lang="uk-UA" dirty="0">
                        <a:latin typeface="Arial Black" panose="020B0A04020102020204" pitchFamily="34" charset="0"/>
                      </a:endParaRPr>
                    </a:p>
                  </a:txBody>
                  <a:tcPr anchor="ctr"/>
                </a:tc>
                <a:extLst>
                  <a:ext uri="{0D108BD9-81ED-4DB2-BD59-A6C34878D82A}">
                    <a16:rowId xmlns:a16="http://schemas.microsoft.com/office/drawing/2014/main" val="1216768633"/>
                  </a:ext>
                </a:extLst>
              </a:tr>
              <a:tr h="615315">
                <a:tc>
                  <a:txBody>
                    <a:bodyPr/>
                    <a:lstStyle/>
                    <a:p>
                      <a:pPr algn="ctr"/>
                      <a:r>
                        <a:rPr lang="uk-UA" dirty="0">
                          <a:latin typeface="Arial Black" panose="020B0A04020102020204" pitchFamily="34" charset="0"/>
                        </a:rPr>
                        <a:t>202</a:t>
                      </a:r>
                      <a:r>
                        <a:rPr lang="en-US" dirty="0">
                          <a:latin typeface="Arial Black" panose="020B0A04020102020204" pitchFamily="34" charset="0"/>
                        </a:rPr>
                        <a:t>6</a:t>
                      </a:r>
                      <a:endParaRPr lang="uk-UA" dirty="0">
                        <a:latin typeface="Arial Black" panose="020B0A04020102020204" pitchFamily="34" charset="0"/>
                      </a:endParaRPr>
                    </a:p>
                  </a:txBody>
                  <a:tcPr anchor="ctr"/>
                </a:tc>
                <a:tc>
                  <a:txBody>
                    <a:bodyPr/>
                    <a:lstStyle/>
                    <a:p>
                      <a:pPr algn="ctr"/>
                      <a:r>
                        <a:rPr lang="uk-UA" sz="1800" b="0" i="0" kern="1200" dirty="0">
                          <a:solidFill>
                            <a:schemeClr val="dk1"/>
                          </a:solidFill>
                          <a:effectLst/>
                          <a:latin typeface="Arial Black" panose="020B0A04020102020204" pitchFamily="34" charset="0"/>
                          <a:ea typeface="+mn-ea"/>
                          <a:cs typeface="+mn-cs"/>
                        </a:rPr>
                        <a:t>3 </a:t>
                      </a:r>
                      <a:r>
                        <a:rPr lang="en-US" sz="1800" b="0" i="0" kern="1200" dirty="0">
                          <a:solidFill>
                            <a:schemeClr val="dk1"/>
                          </a:solidFill>
                          <a:effectLst/>
                          <a:latin typeface="Arial Black" panose="020B0A04020102020204" pitchFamily="34" charset="0"/>
                          <a:ea typeface="+mn-ea"/>
                          <a:cs typeface="+mn-cs"/>
                        </a:rPr>
                        <a:t>3</a:t>
                      </a:r>
                      <a:r>
                        <a:rPr lang="uk-UA" sz="1800" b="0" i="0" kern="1200" dirty="0">
                          <a:solidFill>
                            <a:schemeClr val="dk1"/>
                          </a:solidFill>
                          <a:effectLst/>
                          <a:latin typeface="Arial Black" panose="020B0A04020102020204" pitchFamily="34" charset="0"/>
                          <a:ea typeface="+mn-ea"/>
                          <a:cs typeface="+mn-cs"/>
                        </a:rPr>
                        <a:t>28</a:t>
                      </a:r>
                      <a:r>
                        <a:rPr lang="en-US" sz="1800" b="0" i="0" kern="1200" dirty="0">
                          <a:solidFill>
                            <a:schemeClr val="dk1"/>
                          </a:solidFill>
                          <a:effectLst/>
                          <a:latin typeface="Arial Black" panose="020B0A04020102020204" pitchFamily="34" charset="0"/>
                          <a:ea typeface="+mn-ea"/>
                          <a:cs typeface="+mn-cs"/>
                        </a:rPr>
                        <a:t> </a:t>
                      </a:r>
                      <a:r>
                        <a:rPr lang="uk-UA" sz="1800" b="0" i="0" kern="1200" dirty="0">
                          <a:solidFill>
                            <a:schemeClr val="dk1"/>
                          </a:solidFill>
                          <a:effectLst/>
                          <a:latin typeface="Arial Black" panose="020B0A04020102020204" pitchFamily="34" charset="0"/>
                          <a:ea typeface="+mn-ea"/>
                          <a:cs typeface="+mn-cs"/>
                        </a:rPr>
                        <a:t>грн</a:t>
                      </a:r>
                      <a:endParaRPr lang="uk-UA" dirty="0">
                        <a:latin typeface="Arial Black" panose="020B0A04020102020204" pitchFamily="34" charset="0"/>
                      </a:endParaRPr>
                    </a:p>
                  </a:txBody>
                  <a:tcPr anchor="ctr"/>
                </a:tc>
                <a:tc>
                  <a:txBody>
                    <a:bodyPr/>
                    <a:lstStyle/>
                    <a:p>
                      <a:pPr algn="ctr"/>
                      <a:r>
                        <a:rPr lang="en-US" sz="1800" b="0" i="0" kern="1200" dirty="0">
                          <a:solidFill>
                            <a:schemeClr val="dk1"/>
                          </a:solidFill>
                          <a:effectLst/>
                          <a:latin typeface="Arial Black" panose="020B0A04020102020204" pitchFamily="34" charset="0"/>
                          <a:ea typeface="+mn-ea"/>
                          <a:cs typeface="+mn-cs"/>
                        </a:rPr>
                        <a:t>332 800 </a:t>
                      </a:r>
                      <a:r>
                        <a:rPr lang="uk-UA" sz="1800" b="0" i="0" kern="1200" dirty="0">
                          <a:solidFill>
                            <a:schemeClr val="dk1"/>
                          </a:solidFill>
                          <a:effectLst/>
                          <a:latin typeface="Arial Black" panose="020B0A04020102020204" pitchFamily="34" charset="0"/>
                          <a:ea typeface="+mn-ea"/>
                          <a:cs typeface="+mn-cs"/>
                        </a:rPr>
                        <a:t>грн</a:t>
                      </a:r>
                      <a:endParaRPr lang="uk-UA" dirty="0">
                        <a:latin typeface="Arial Black" panose="020B0A04020102020204" pitchFamily="34" charset="0"/>
                      </a:endParaRPr>
                    </a:p>
                  </a:txBody>
                  <a:tcPr anchor="ctr"/>
                </a:tc>
                <a:extLst>
                  <a:ext uri="{0D108BD9-81ED-4DB2-BD59-A6C34878D82A}">
                    <a16:rowId xmlns:a16="http://schemas.microsoft.com/office/drawing/2014/main" val="483234117"/>
                  </a:ext>
                </a:extLst>
              </a:tr>
            </a:tbl>
          </a:graphicData>
        </a:graphic>
      </p:graphicFrame>
      <p:grpSp>
        <p:nvGrpSpPr>
          <p:cNvPr id="13" name="Группа 12"/>
          <p:cNvGrpSpPr/>
          <p:nvPr/>
        </p:nvGrpSpPr>
        <p:grpSpPr>
          <a:xfrm>
            <a:off x="8686800" y="1333500"/>
            <a:ext cx="6553200" cy="3733800"/>
            <a:chOff x="152400" y="2628900"/>
            <a:chExt cx="10287000" cy="2133600"/>
          </a:xfrm>
        </p:grpSpPr>
        <p:sp>
          <p:nvSpPr>
            <p:cNvPr id="5" name="Прямоугольник 4"/>
            <p:cNvSpPr/>
            <p:nvPr/>
          </p:nvSpPr>
          <p:spPr>
            <a:xfrm>
              <a:off x="1295400" y="2933700"/>
              <a:ext cx="9144000" cy="1631216"/>
            </a:xfrm>
            <a:prstGeom prst="rect">
              <a:avLst/>
            </a:prstGeom>
          </p:spPr>
          <p:txBody>
            <a:bodyPr>
              <a:spAutoFit/>
            </a:bodyPr>
            <a:lstStyle/>
            <a:p>
              <a:r>
                <a:rPr lang="uk-UA" sz="2000" dirty="0">
                  <a:solidFill>
                    <a:srgbClr val="334A58"/>
                  </a:solidFill>
                  <a:latin typeface="Arial Black" panose="020B0A04020102020204" pitchFamily="34" charset="0"/>
                </a:rPr>
                <a:t>Під рухомим майном розуміються будь-які матеріальні об’єкти, які можуть бути переміщеними без заподіяння їм шкоди (наприклад, ювелірні вироби, персональні або домашні електронні пристрої, одяг, твори мистецтва, антикваріат тощо).</a:t>
              </a:r>
              <a:endParaRPr lang="uk-UA" sz="2000" b="0" i="0" dirty="0">
                <a:solidFill>
                  <a:srgbClr val="334A58"/>
                </a:solidFill>
                <a:effectLst/>
                <a:latin typeface="Arial Black" panose="020B0A04020102020204" pitchFamily="34" charset="0"/>
              </a:endParaRPr>
            </a:p>
          </p:txBody>
        </p:sp>
        <p:sp>
          <p:nvSpPr>
            <p:cNvPr id="11" name="TextBox 10"/>
            <p:cNvSpPr txBox="1"/>
            <p:nvPr/>
          </p:nvSpPr>
          <p:spPr>
            <a:xfrm>
              <a:off x="609600" y="2857500"/>
              <a:ext cx="1143000" cy="1569660"/>
            </a:xfrm>
            <a:prstGeom prst="rect">
              <a:avLst/>
            </a:prstGeom>
            <a:noFill/>
          </p:spPr>
          <p:txBody>
            <a:bodyPr wrap="square" rtlCol="0">
              <a:spAutoFit/>
            </a:bodyPr>
            <a:lstStyle/>
            <a:p>
              <a:r>
                <a:rPr lang="uk-UA" sz="9600" dirty="0">
                  <a:solidFill>
                    <a:srgbClr val="EAB200"/>
                  </a:solidFill>
                  <a:latin typeface="Tahoma" panose="020B0604030504040204" pitchFamily="34" charset="0"/>
                  <a:ea typeface="Tahoma" panose="020B0604030504040204" pitchFamily="34" charset="0"/>
                  <a:cs typeface="Tahoma" panose="020B0604030504040204" pitchFamily="34" charset="0"/>
                </a:rPr>
                <a:t>!</a:t>
              </a:r>
            </a:p>
          </p:txBody>
        </p:sp>
        <p:sp>
          <p:nvSpPr>
            <p:cNvPr id="12" name="Скругленный прямоугольник 11"/>
            <p:cNvSpPr/>
            <p:nvPr/>
          </p:nvSpPr>
          <p:spPr>
            <a:xfrm>
              <a:off x="152400" y="2628900"/>
              <a:ext cx="10210800" cy="21336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grpSp>
        <p:nvGrpSpPr>
          <p:cNvPr id="19" name="Группа 18"/>
          <p:cNvGrpSpPr/>
          <p:nvPr/>
        </p:nvGrpSpPr>
        <p:grpSpPr>
          <a:xfrm>
            <a:off x="8686800" y="6057900"/>
            <a:ext cx="6934200" cy="2308324"/>
            <a:chOff x="10972800" y="3614058"/>
            <a:chExt cx="6934200" cy="2308324"/>
          </a:xfrm>
        </p:grpSpPr>
        <p:sp>
          <p:nvSpPr>
            <p:cNvPr id="14" name="Прямоугольник 13"/>
            <p:cNvSpPr/>
            <p:nvPr/>
          </p:nvSpPr>
          <p:spPr>
            <a:xfrm>
              <a:off x="11756570" y="3614058"/>
              <a:ext cx="6150430" cy="2308324"/>
            </a:xfrm>
            <a:prstGeom prst="rect">
              <a:avLst/>
            </a:prstGeom>
          </p:spPr>
          <p:txBody>
            <a:bodyPr wrap="square">
              <a:spAutoFit/>
            </a:bodyPr>
            <a:lstStyle/>
            <a:p>
              <a:r>
                <a:rPr lang="ru-RU" sz="2400" dirty="0">
                  <a:solidFill>
                    <a:srgbClr val="334A58"/>
                  </a:solidFill>
                  <a:latin typeface="Tahoma" panose="020B0604030504040204" pitchFamily="34" charset="0"/>
                  <a:ea typeface="Tahoma" panose="020B0604030504040204" pitchFamily="34" charset="0"/>
                  <a:cs typeface="Tahoma" panose="020B0604030504040204" pitchFamily="34" charset="0"/>
                </a:rPr>
                <a:t>НЕ ЗАЗНАЧАЄТЬСЯ ІНФОРМАЦІЯ ПРО: ЦІННІ ПАПЕРИ, КОРПОРАТИВНІ ПРАВА, ГОТІВКОВІ КОШТИ, КРИПТОВАЛЮТИ, КОШТИ НА РАХУНКАХ В БАНКУ ЧИ ІНШИХ ФІНАНСОВИХ УСТАНОВАХ, БАНКІВСЬКІ МЕТАЛИ.</a:t>
              </a:r>
              <a:endParaRPr lang="uk-UA" sz="2400" dirty="0">
                <a:latin typeface="Tahoma" panose="020B0604030504040204" pitchFamily="34" charset="0"/>
                <a:ea typeface="Tahoma" panose="020B0604030504040204" pitchFamily="34" charset="0"/>
                <a:cs typeface="Tahoma" panose="020B0604030504040204" pitchFamily="34" charset="0"/>
              </a:endParaRPr>
            </a:p>
          </p:txBody>
        </p:sp>
        <p:sp>
          <p:nvSpPr>
            <p:cNvPr id="16" name="Знак запрета 15"/>
            <p:cNvSpPr/>
            <p:nvPr/>
          </p:nvSpPr>
          <p:spPr>
            <a:xfrm>
              <a:off x="10972800" y="3848100"/>
              <a:ext cx="685800" cy="685800"/>
            </a:xfrm>
            <a:prstGeom prst="noSmoking">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grpSp>
      <p:sp>
        <p:nvSpPr>
          <p:cNvPr id="20" name="Прямоугольник 19"/>
          <p:cNvSpPr/>
          <p:nvPr/>
        </p:nvSpPr>
        <p:spPr>
          <a:xfrm>
            <a:off x="16383000" y="0"/>
            <a:ext cx="1905000" cy="10287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2" name="Группа 21"/>
          <p:cNvGrpSpPr/>
          <p:nvPr/>
        </p:nvGrpSpPr>
        <p:grpSpPr>
          <a:xfrm>
            <a:off x="1188720" y="1127761"/>
            <a:ext cx="7086600" cy="4780717"/>
            <a:chOff x="0" y="1866900"/>
            <a:chExt cx="7086600" cy="4780717"/>
          </a:xfrm>
        </p:grpSpPr>
        <p:pic>
          <p:nvPicPr>
            <p:cNvPr id="25" name="Рисунок 24"/>
            <p:cNvPicPr>
              <a:picLocks noChangeAspect="1"/>
            </p:cNvPicPr>
            <p:nvPr/>
          </p:nvPicPr>
          <p:blipFill rotWithShape="1">
            <a:blip r:embed="rId2">
              <a:extLst>
                <a:ext uri="{28A0092B-C50C-407E-A947-70E740481C1C}">
                  <a14:useLocalDpi xmlns:a14="http://schemas.microsoft.com/office/drawing/2010/main" val="0"/>
                </a:ext>
              </a:extLst>
            </a:blip>
            <a:srcRect l="7094" t="53525" r="76569" b="39122"/>
            <a:stretch/>
          </p:blipFill>
          <p:spPr>
            <a:xfrm>
              <a:off x="0" y="2324100"/>
              <a:ext cx="2026920" cy="1295400"/>
            </a:xfrm>
            <a:prstGeom prst="rect">
              <a:avLst/>
            </a:prstGeom>
          </p:spPr>
        </p:pic>
        <p:sp>
          <p:nvSpPr>
            <p:cNvPr id="26" name="TextBox 25"/>
            <p:cNvSpPr txBox="1"/>
            <p:nvPr/>
          </p:nvSpPr>
          <p:spPr>
            <a:xfrm>
              <a:off x="1828800" y="2400300"/>
              <a:ext cx="5105400" cy="4247317"/>
            </a:xfrm>
            <a:prstGeom prst="rect">
              <a:avLst/>
            </a:prstGeom>
            <a:noFill/>
          </p:spPr>
          <p:txBody>
            <a:bodyPr wrap="square" rtlCol="0">
              <a:spAutoFit/>
            </a:bodyPr>
            <a:lstStyle/>
            <a:p>
              <a:r>
                <a:rPr lang="uk-UA" dirty="0">
                  <a:solidFill>
                    <a:srgbClr val="334A58"/>
                  </a:solidFill>
                  <a:latin typeface="Arial Black" panose="020B0A04020102020204" pitchFamily="34" charset="0"/>
                </a:rPr>
                <a:t>У цьому розділі необхідно задекларувати відомості про цінне рухоме майно, вартість якого </a:t>
              </a:r>
              <a:r>
                <a:rPr lang="uk-UA" dirty="0">
                  <a:solidFill>
                    <a:srgbClr val="D4AF38"/>
                  </a:solidFill>
                  <a:latin typeface="Arial Black" panose="020B0A04020102020204" pitchFamily="34" charset="0"/>
                </a:rPr>
                <a:t>ПЕРЕВИЩУЄ 100 ПРОЖИТКОВИХ МІНІМУМІВ</a:t>
              </a:r>
              <a:r>
                <a:rPr lang="uk-UA" dirty="0">
                  <a:solidFill>
                    <a:srgbClr val="334A58"/>
                  </a:solidFill>
                  <a:latin typeface="Arial Black" panose="020B0A04020102020204" pitchFamily="34" charset="0"/>
                </a:rPr>
                <a:t>, встановлених для працездатних осіб на 1 січня звітного року, що належить суб’єкту декларування або членам його сім’ї на праві приватної власності, у тому числі спільної власності, або перебуває в їхньому володінні або користуванні незалежно від форми правочину, внаслідок якого набуте таке право.</a:t>
              </a:r>
            </a:p>
            <a:p>
              <a:endParaRPr lang="uk-UA" dirty="0"/>
            </a:p>
          </p:txBody>
        </p:sp>
        <p:sp>
          <p:nvSpPr>
            <p:cNvPr id="27" name="Скругленный прямоугольник 26"/>
            <p:cNvSpPr/>
            <p:nvPr/>
          </p:nvSpPr>
          <p:spPr>
            <a:xfrm>
              <a:off x="228600" y="1866900"/>
              <a:ext cx="6858000" cy="457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28" name="Дуга 27"/>
          <p:cNvSpPr/>
          <p:nvPr/>
        </p:nvSpPr>
        <p:spPr>
          <a:xfrm rot="14639154">
            <a:off x="1573873" y="3010611"/>
            <a:ext cx="5494244" cy="50735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Tree>
    <p:extLst>
      <p:ext uri="{BB962C8B-B14F-4D97-AF65-F5344CB8AC3E}">
        <p14:creationId xmlns:p14="http://schemas.microsoft.com/office/powerpoint/2010/main" val="993635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7600" y="12700"/>
            <a:ext cx="32004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6/16</a:t>
            </a:r>
          </a:p>
        </p:txBody>
      </p:sp>
      <p:cxnSp>
        <p:nvCxnSpPr>
          <p:cNvPr id="3" name="Прямая соединительная линия 2"/>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1676400" y="266700"/>
            <a:ext cx="10551886" cy="584775"/>
          </a:xfrm>
          <a:prstGeom prst="rect">
            <a:avLst/>
          </a:prstGeom>
        </p:spPr>
        <p:txBody>
          <a:bodyPr wrap="square">
            <a:spAutoFit/>
          </a:bodyPr>
          <a:lstStyle/>
          <a:p>
            <a:pPr algn="ctr"/>
            <a:r>
              <a:rPr lang="ru-RU" sz="3200" b="1" cap="all"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ЦІННЕ РУХОМЕ МАЙНО - ТРАНСПОРТНІ ЗАСОБИ</a:t>
            </a:r>
            <a:endParaRPr lang="uk-UA" sz="4800" b="1" i="0" cap="all" dirty="0">
              <a:solidFill>
                <a:schemeClr val="tx2">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1981200" y="8801100"/>
            <a:ext cx="4572000" cy="677108"/>
          </a:xfrm>
          <a:prstGeom prst="rect">
            <a:avLst/>
          </a:prstGeom>
        </p:spPr>
        <p:txBody>
          <a:bodyPr wrap="square">
            <a:spAutoFit/>
          </a:bodyPr>
          <a:lstStyle/>
          <a:p>
            <a:r>
              <a:rPr lang="uk-UA" sz="2000" dirty="0">
                <a:latin typeface="Tahoma" panose="020B0604030504040204" pitchFamily="34" charset="0"/>
                <a:ea typeface="Tahoma" panose="020B0604030504040204" pitchFamily="34" charset="0"/>
                <a:cs typeface="Tahoma" panose="020B0604030504040204" pitchFamily="34" charset="0"/>
                <a:hlinkClick r:id="rId2"/>
              </a:rPr>
              <a:t>https://e-driver.mvs.gov.ua/login</a:t>
            </a:r>
            <a:endParaRPr lang="uk-UA" sz="2000" dirty="0">
              <a:latin typeface="Tahoma" panose="020B0604030504040204" pitchFamily="34" charset="0"/>
              <a:ea typeface="Tahoma" panose="020B0604030504040204" pitchFamily="34" charset="0"/>
              <a:cs typeface="Tahoma" panose="020B0604030504040204" pitchFamily="34" charset="0"/>
            </a:endParaRPr>
          </a:p>
          <a:p>
            <a:endParaRPr lang="uk-UA" dirty="0"/>
          </a:p>
        </p:txBody>
      </p:sp>
      <p:pic>
        <p:nvPicPr>
          <p:cNvPr id="8" name="Рисунок 7"/>
          <p:cNvPicPr>
            <a:picLocks noChangeAspect="1"/>
          </p:cNvPicPr>
          <p:nvPr/>
        </p:nvPicPr>
        <p:blipFill rotWithShape="1">
          <a:blip r:embed="rId3"/>
          <a:srcRect l="10000" t="9736" r="80000" b="83632"/>
          <a:stretch/>
        </p:blipFill>
        <p:spPr>
          <a:xfrm>
            <a:off x="7467600" y="4457700"/>
            <a:ext cx="3472777" cy="12954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81700"/>
            <a:ext cx="3174765" cy="3174765"/>
          </a:xfrm>
          <a:prstGeom prst="rect">
            <a:avLst/>
          </a:prstGeom>
        </p:spPr>
      </p:pic>
      <p:pic>
        <p:nvPicPr>
          <p:cNvPr id="10" name="Рисунок 9"/>
          <p:cNvPicPr>
            <a:picLocks noChangeAspect="1"/>
          </p:cNvPicPr>
          <p:nvPr/>
        </p:nvPicPr>
        <p:blipFill rotWithShape="1">
          <a:blip r:embed="rId5"/>
          <a:srcRect l="14524" t="31323" r="17143" b="36366"/>
          <a:stretch/>
        </p:blipFill>
        <p:spPr>
          <a:xfrm>
            <a:off x="1371600" y="1028700"/>
            <a:ext cx="11353800" cy="3323773"/>
          </a:xfrm>
          <a:prstGeom prst="rect">
            <a:avLst/>
          </a:prstGeom>
        </p:spPr>
      </p:pic>
      <p:sp>
        <p:nvSpPr>
          <p:cNvPr id="11" name="Freeform 19"/>
          <p:cNvSpPr/>
          <p:nvPr/>
        </p:nvSpPr>
        <p:spPr>
          <a:xfrm>
            <a:off x="12115800" y="342900"/>
            <a:ext cx="1295400" cy="1219200"/>
          </a:xfrm>
          <a:custGeom>
            <a:avLst/>
            <a:gdLst/>
            <a:ahLst/>
            <a:cxnLst/>
            <a:rect l="l" t="t" r="r" b="b"/>
            <a:pathLst>
              <a:path w="791335" h="720834">
                <a:moveTo>
                  <a:pt x="0" y="0"/>
                </a:moveTo>
                <a:lnTo>
                  <a:pt x="791334" y="0"/>
                </a:lnTo>
                <a:lnTo>
                  <a:pt x="791334" y="720833"/>
                </a:lnTo>
                <a:lnTo>
                  <a:pt x="0" y="7208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Овальная выноска 11"/>
          <p:cNvSpPr/>
          <p:nvPr/>
        </p:nvSpPr>
        <p:spPr>
          <a:xfrm rot="5400000">
            <a:off x="14058900" y="-304797"/>
            <a:ext cx="2971801" cy="5181600"/>
          </a:xfrm>
          <a:prstGeom prst="wedgeEllipseCallout">
            <a:avLst>
              <a:gd name="adj1" fmla="val -19286"/>
              <a:gd name="adj2" fmla="val 54872"/>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uk-UA" dirty="0">
                <a:solidFill>
                  <a:srgbClr val="334A58"/>
                </a:solidFill>
                <a:latin typeface="Tahoma" panose="020B0604030504040204" pitchFamily="34" charset="0"/>
                <a:ea typeface="Tahoma" panose="020B0604030504040204" pitchFamily="34" charset="0"/>
                <a:cs typeface="Tahoma" panose="020B0604030504040204" pitchFamily="34" charset="0"/>
              </a:rPr>
              <a:t>необхідно задекларувати відомості про транспортні засоби та інші самохідні машини і механізми незалежно від їх вартості, які належать Вам або членам Вашої сім’ї на праві приватної власності (у тому числі спільної власності)</a:t>
            </a:r>
            <a:endParaRPr lang="uk-UA" dirty="0">
              <a:latin typeface="Tahoma" panose="020B0604030504040204" pitchFamily="34" charset="0"/>
              <a:ea typeface="Tahoma" panose="020B0604030504040204" pitchFamily="34" charset="0"/>
              <a:cs typeface="Tahoma" panose="020B0604030504040204" pitchFamily="34" charset="0"/>
            </a:endParaRPr>
          </a:p>
        </p:txBody>
      </p:sp>
      <p:sp>
        <p:nvSpPr>
          <p:cNvPr id="13" name="Скругленный прямоугольник 12"/>
          <p:cNvSpPr/>
          <p:nvPr/>
        </p:nvSpPr>
        <p:spPr>
          <a:xfrm>
            <a:off x="1600200" y="4152900"/>
            <a:ext cx="5867400" cy="4191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ru-RU"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ІНФОРМАЦІЮ ПРО ТРАНСПОРТНІ ЗАСОБИ, ЯКІ ПЕРЕБУВАЮТЬ НА ПРАВІ ВЛАСНОСТІ ТА ЯКІ НЕОБХІДНО ЗАЗНАЧИТИ У ЦЬОМУ РОЗДІЛІ ДЕКЛАРАЦІЇ, МОЖНА ОТРИМАТИ ЗА ДОПОМОГОЮ</a:t>
            </a:r>
            <a:r>
              <a:rPr lang="en-US"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uk-UA"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ОНЛАЙН СЕРВІСУ</a:t>
            </a:r>
          </a:p>
        </p:txBody>
      </p:sp>
      <p:sp>
        <p:nvSpPr>
          <p:cNvPr id="16" name="Скругленный прямоугольник 15"/>
          <p:cNvSpPr/>
          <p:nvPr/>
        </p:nvSpPr>
        <p:spPr>
          <a:xfrm>
            <a:off x="12420600" y="5219700"/>
            <a:ext cx="5638800" cy="32766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solidFill>
                  <a:schemeClr val="tx1"/>
                </a:solidFill>
                <a:latin typeface="Arial Narrow" panose="020B0606020202030204" pitchFamily="34" charset="0"/>
              </a:rPr>
              <a:t>об’єкт декларування, що перебував у володінні або користуванні суб’єкта декларування або членів його сім’ї, зазначаються, якщо такий об’єкт перебував у володінні/користуванні станом на останній день звітного періоду або протягом не менше ніж половина днів протягом звітного періоду </a:t>
            </a:r>
          </a:p>
        </p:txBody>
      </p:sp>
      <p:cxnSp>
        <p:nvCxnSpPr>
          <p:cNvPr id="18" name="Прямая со стрелкой 17"/>
          <p:cNvCxnSpPr/>
          <p:nvPr/>
        </p:nvCxnSpPr>
        <p:spPr>
          <a:xfrm flipV="1">
            <a:off x="6019800" y="8039100"/>
            <a:ext cx="2209800" cy="990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211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82800" y="12700"/>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8 та 9/16</a:t>
            </a:r>
          </a:p>
        </p:txBody>
      </p:sp>
      <p:cxnSp>
        <p:nvCxnSpPr>
          <p:cNvPr id="3" name="Прямая соединительная линия 2"/>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1828800" y="342900"/>
            <a:ext cx="10551886" cy="584775"/>
          </a:xfrm>
          <a:prstGeom prst="rect">
            <a:avLst/>
          </a:prstGeom>
        </p:spPr>
        <p:txBody>
          <a:bodyPr wrap="square">
            <a:spAutoFit/>
          </a:bodyPr>
          <a:lstStyle/>
          <a:p>
            <a:r>
              <a:rPr lang="uk-UA" sz="3200" b="1" cap="all"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КОРПОРАТИВНІ ПРАВА та юридичні особи</a:t>
            </a:r>
          </a:p>
        </p:txBody>
      </p:sp>
      <p:pic>
        <p:nvPicPr>
          <p:cNvPr id="6" name="Рисунок 5"/>
          <p:cNvPicPr>
            <a:picLocks noChangeAspect="1"/>
          </p:cNvPicPr>
          <p:nvPr/>
        </p:nvPicPr>
        <p:blipFill rotWithShape="1">
          <a:blip r:embed="rId2"/>
          <a:srcRect l="14206" t="31746" r="16349" b="13510"/>
          <a:stretch/>
        </p:blipFill>
        <p:spPr>
          <a:xfrm>
            <a:off x="1183457" y="1257300"/>
            <a:ext cx="11668944" cy="517434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0" y="1028700"/>
            <a:ext cx="1869981" cy="1246654"/>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8063" t="7993" r="7064" b="7134"/>
          <a:stretch/>
        </p:blipFill>
        <p:spPr>
          <a:xfrm>
            <a:off x="15163800" y="4457700"/>
            <a:ext cx="2177142" cy="2177143"/>
          </a:xfrm>
          <a:prstGeom prst="rect">
            <a:avLst/>
          </a:prstGeom>
        </p:spPr>
      </p:pic>
      <p:sp>
        <p:nvSpPr>
          <p:cNvPr id="10" name="Прямоугольник 9"/>
          <p:cNvSpPr/>
          <p:nvPr/>
        </p:nvSpPr>
        <p:spPr>
          <a:xfrm>
            <a:off x="13411200" y="3695700"/>
            <a:ext cx="3382016" cy="646331"/>
          </a:xfrm>
          <a:prstGeom prst="rect">
            <a:avLst/>
          </a:prstGeom>
        </p:spPr>
        <p:txBody>
          <a:bodyPr wrap="none">
            <a:spAutoFit/>
          </a:bodyPr>
          <a:lstStyle/>
          <a:p>
            <a:r>
              <a:rPr lang="en-US" dirty="0">
                <a:solidFill>
                  <a:schemeClr val="tx2"/>
                </a:solidFill>
                <a:latin typeface="Arial Black" panose="020B0A04020102020204" pitchFamily="34" charset="0"/>
                <a:hlinkClick r:id="rId5"/>
              </a:rPr>
              <a:t>https://usr.minjust.gov.ua/</a:t>
            </a:r>
            <a:endParaRPr lang="uk-UA" dirty="0">
              <a:solidFill>
                <a:schemeClr val="tx2"/>
              </a:solidFill>
              <a:latin typeface="Arial Black" panose="020B0A04020102020204" pitchFamily="34" charset="0"/>
            </a:endParaRPr>
          </a:p>
          <a:p>
            <a:endParaRPr lang="uk-UA" dirty="0"/>
          </a:p>
        </p:txBody>
      </p:sp>
      <p:sp>
        <p:nvSpPr>
          <p:cNvPr id="11" name="Прямоугольник 10"/>
          <p:cNvSpPr/>
          <p:nvPr/>
        </p:nvSpPr>
        <p:spPr>
          <a:xfrm>
            <a:off x="13030200" y="2324100"/>
            <a:ext cx="5029200" cy="1200329"/>
          </a:xfrm>
          <a:prstGeom prst="rect">
            <a:avLst/>
          </a:prstGeom>
        </p:spPr>
        <p:txBody>
          <a:bodyPr wrap="square">
            <a:spAutoFit/>
          </a:bodyPr>
          <a:lstStyle/>
          <a:p>
            <a:pPr algn="ctr"/>
            <a:r>
              <a:rPr lang="uk-UA" dirty="0">
                <a:solidFill>
                  <a:srgbClr val="212529"/>
                </a:solidFill>
                <a:latin typeface="Arial Black" panose="020B0A04020102020204" pitchFamily="34" charset="0"/>
              </a:rPr>
              <a:t>Єдиний державний реєстр юридичних осіб, фізичних осіб-підприємців та громадських формувань</a:t>
            </a:r>
            <a:endParaRPr lang="uk-UA" dirty="0">
              <a:latin typeface="Arial Black" panose="020B0A04020102020204" pitchFamily="34" charset="0"/>
            </a:endParaRPr>
          </a:p>
        </p:txBody>
      </p:sp>
      <p:sp>
        <p:nvSpPr>
          <p:cNvPr id="12" name="Дуга 11"/>
          <p:cNvSpPr/>
          <p:nvPr/>
        </p:nvSpPr>
        <p:spPr>
          <a:xfrm>
            <a:off x="16306800" y="3848100"/>
            <a:ext cx="990600" cy="1066800"/>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3" name="Скругленный прямоугольник 12"/>
          <p:cNvSpPr/>
          <p:nvPr/>
        </p:nvSpPr>
        <p:spPr>
          <a:xfrm>
            <a:off x="12420600" y="6972300"/>
            <a:ext cx="5638800" cy="18288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rPr>
              <a:t>МІСТИТЬ ІНФОРМАЦІЮ ДО РОЗДІЛІВ 8 «КОРПОРАТИВНІ ПРАВА» ТА 9 «ЮРИДИЧНІ ОСОБИ, КІНЦЕВИМ БЕНЕФІЦІАРНИМ ВЛАСНИКОМ (КОНТРОЛЕРОМ) ЯКИХ Є СУБ’ЄКТ ДЕКЛАРУВАННЯ АБО ЧЛЕНИ ЙОГО СІМ’Ї» ДЕКЛАРАЦІЇ</a:t>
            </a:r>
          </a:p>
        </p:txBody>
      </p:sp>
      <p:pic>
        <p:nvPicPr>
          <p:cNvPr id="14" name="Рисунок 13"/>
          <p:cNvPicPr>
            <a:picLocks noChangeAspect="1"/>
          </p:cNvPicPr>
          <p:nvPr/>
        </p:nvPicPr>
        <p:blipFill rotWithShape="1">
          <a:blip r:embed="rId6"/>
          <a:srcRect l="81" t="10018" r="91746" b="84474"/>
          <a:stretch/>
        </p:blipFill>
        <p:spPr>
          <a:xfrm>
            <a:off x="7696200" y="6210300"/>
            <a:ext cx="2790183" cy="1057729"/>
          </a:xfrm>
          <a:prstGeom prst="rect">
            <a:avLst/>
          </a:prstGeom>
        </p:spPr>
      </p:pic>
      <p:pic>
        <p:nvPicPr>
          <p:cNvPr id="15" name="Рисунок 14"/>
          <p:cNvPicPr>
            <a:picLocks noChangeAspect="1"/>
          </p:cNvPicPr>
          <p:nvPr/>
        </p:nvPicPr>
        <p:blipFill rotWithShape="1">
          <a:blip r:embed="rId7"/>
          <a:srcRect l="477" t="8888" r="89443" b="87726"/>
          <a:stretch/>
        </p:blipFill>
        <p:spPr>
          <a:xfrm>
            <a:off x="7467600" y="7810500"/>
            <a:ext cx="3048000" cy="576000"/>
          </a:xfrm>
          <a:prstGeom prst="rect">
            <a:avLst/>
          </a:prstGeom>
        </p:spPr>
      </p:pic>
      <p:sp>
        <p:nvSpPr>
          <p:cNvPr id="16" name="Скругленный прямоугольник 15"/>
          <p:cNvSpPr/>
          <p:nvPr/>
        </p:nvSpPr>
        <p:spPr>
          <a:xfrm>
            <a:off x="6934200" y="5981700"/>
            <a:ext cx="4038600" cy="2971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Скругленный прямоугольник 16"/>
          <p:cNvSpPr/>
          <p:nvPr/>
        </p:nvSpPr>
        <p:spPr>
          <a:xfrm>
            <a:off x="1371600" y="7886700"/>
            <a:ext cx="5410200" cy="14478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ahoma" panose="020B0604030504040204" pitchFamily="34" charset="0"/>
                <a:ea typeface="Tahoma" panose="020B0604030504040204" pitchFamily="34" charset="0"/>
                <a:cs typeface="Tahoma" panose="020B0604030504040204" pitchFamily="34" charset="0"/>
              </a:rPr>
              <a:t>ДОДАТКОВА ПЕРЕВІРКА НАЯВНОСТІ КОРПОРАТИВНИХ ПРАВ МОЖЕ ПРОВОДИТИСЬ ЧЕРЕЗ ІНШІ ДОСТУПНІ СЕРВІСИ</a:t>
            </a:r>
          </a:p>
        </p:txBody>
      </p:sp>
      <p:sp>
        <p:nvSpPr>
          <p:cNvPr id="18" name="Дуга 17"/>
          <p:cNvSpPr/>
          <p:nvPr/>
        </p:nvSpPr>
        <p:spPr>
          <a:xfrm rot="16927160">
            <a:off x="4393486" y="5960999"/>
            <a:ext cx="5334000" cy="4724400"/>
          </a:xfrm>
          <a:prstGeom prst="arc">
            <a:avLst>
              <a:gd name="adj1" fmla="val 16200000"/>
              <a:gd name="adj2" fmla="val 86136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Tree>
    <p:extLst>
      <p:ext uri="{BB962C8B-B14F-4D97-AF65-F5344CB8AC3E}">
        <p14:creationId xmlns:p14="http://schemas.microsoft.com/office/powerpoint/2010/main" val="1507438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82800" y="12700"/>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10/16</a:t>
            </a:r>
          </a:p>
        </p:txBody>
      </p:sp>
      <p:cxnSp>
        <p:nvCxnSpPr>
          <p:cNvPr id="3" name="Прямая соединительная линия 2"/>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533400" y="266700"/>
            <a:ext cx="12228286" cy="584775"/>
          </a:xfrm>
          <a:prstGeom prst="rect">
            <a:avLst/>
          </a:prstGeom>
        </p:spPr>
        <p:txBody>
          <a:bodyPr wrap="square">
            <a:spAutoFit/>
          </a:bodyPr>
          <a:lstStyle/>
          <a:p>
            <a:r>
              <a:rPr lang="uk-UA" sz="3200" b="1" cap="all"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Немайнові активи</a:t>
            </a:r>
          </a:p>
        </p:txBody>
      </p:sp>
      <p:pic>
        <p:nvPicPr>
          <p:cNvPr id="5" name="Рисунок 4"/>
          <p:cNvPicPr>
            <a:picLocks noChangeAspect="1"/>
          </p:cNvPicPr>
          <p:nvPr/>
        </p:nvPicPr>
        <p:blipFill rotWithShape="1">
          <a:blip r:embed="rId3"/>
          <a:srcRect l="16135" t="42892" r="57898" b="34392"/>
          <a:stretch/>
        </p:blipFill>
        <p:spPr>
          <a:xfrm>
            <a:off x="11049000" y="1028700"/>
            <a:ext cx="4748982" cy="2336801"/>
          </a:xfrm>
          <a:prstGeom prst="rect">
            <a:avLst/>
          </a:prstGeom>
        </p:spPr>
      </p:pic>
      <p:pic>
        <p:nvPicPr>
          <p:cNvPr id="6" name="Рисунок 5"/>
          <p:cNvPicPr>
            <a:picLocks noChangeAspect="1"/>
          </p:cNvPicPr>
          <p:nvPr/>
        </p:nvPicPr>
        <p:blipFill rotWithShape="1">
          <a:blip r:embed="rId4"/>
          <a:srcRect l="31270" t="20405" r="13809" b="33968"/>
          <a:stretch/>
        </p:blipFill>
        <p:spPr>
          <a:xfrm>
            <a:off x="1022588" y="1257300"/>
            <a:ext cx="9554697" cy="4464957"/>
          </a:xfrm>
          <a:prstGeom prst="rect">
            <a:avLst/>
          </a:prstGeom>
          <a:ln>
            <a:noFill/>
          </a:ln>
        </p:spPr>
      </p:pic>
      <p:sp>
        <p:nvSpPr>
          <p:cNvPr id="7" name="Скругленный прямоугольник 6"/>
          <p:cNvSpPr/>
          <p:nvPr/>
        </p:nvSpPr>
        <p:spPr>
          <a:xfrm>
            <a:off x="10972800" y="952500"/>
            <a:ext cx="4876800" cy="2438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Дуга 7"/>
          <p:cNvSpPr/>
          <p:nvPr/>
        </p:nvSpPr>
        <p:spPr>
          <a:xfrm rot="20494079">
            <a:off x="-4121610" y="1578329"/>
            <a:ext cx="15513003" cy="3962400"/>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9" name="Скругленный прямоугольник 8"/>
          <p:cNvSpPr/>
          <p:nvPr/>
        </p:nvSpPr>
        <p:spPr>
          <a:xfrm>
            <a:off x="1447800" y="1714500"/>
            <a:ext cx="1981200" cy="15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 name="Рисунок 9"/>
          <p:cNvPicPr>
            <a:picLocks noChangeAspect="1"/>
          </p:cNvPicPr>
          <p:nvPr/>
        </p:nvPicPr>
        <p:blipFill rotWithShape="1">
          <a:blip r:embed="rId5"/>
          <a:srcRect l="15806" t="37526" r="57500" b="39786"/>
          <a:stretch/>
        </p:blipFill>
        <p:spPr>
          <a:xfrm>
            <a:off x="10972800" y="4000500"/>
            <a:ext cx="4881716" cy="2333933"/>
          </a:xfrm>
          <a:prstGeom prst="rect">
            <a:avLst/>
          </a:prstGeom>
        </p:spPr>
      </p:pic>
      <p:sp>
        <p:nvSpPr>
          <p:cNvPr id="11" name="Дуга 10"/>
          <p:cNvSpPr/>
          <p:nvPr/>
        </p:nvSpPr>
        <p:spPr>
          <a:xfrm rot="20665979">
            <a:off x="-5580085" y="4291871"/>
            <a:ext cx="17478018" cy="3962400"/>
          </a:xfrm>
          <a:prstGeom prst="arc">
            <a:avLst>
              <a:gd name="adj1" fmla="val 16200000"/>
              <a:gd name="adj2" fmla="val 21515585"/>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2" name="Скругленный прямоугольник 11"/>
          <p:cNvSpPr/>
          <p:nvPr/>
        </p:nvSpPr>
        <p:spPr>
          <a:xfrm>
            <a:off x="1524000" y="4305300"/>
            <a:ext cx="1752600" cy="15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25800" y="876300"/>
            <a:ext cx="1913858" cy="1828800"/>
          </a:xfrm>
          <a:prstGeom prst="rect">
            <a:avLst/>
          </a:prstGeom>
        </p:spPr>
      </p:pic>
      <p:sp>
        <p:nvSpPr>
          <p:cNvPr id="19" name="Левая фигурная скобка 18"/>
          <p:cNvSpPr/>
          <p:nvPr/>
        </p:nvSpPr>
        <p:spPr>
          <a:xfrm rot="16200000">
            <a:off x="5524500" y="1219200"/>
            <a:ext cx="685800" cy="9601200"/>
          </a:xfrm>
          <a:prstGeom prst="leftBrace">
            <a:avLst>
              <a:gd name="adj1" fmla="val 8333"/>
              <a:gd name="adj2" fmla="val 49431"/>
            </a:avLst>
          </a:prstGeom>
          <a:ln>
            <a:solidFill>
              <a:srgbClr val="D4AF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21" name="TextBox 20"/>
          <p:cNvSpPr txBox="1"/>
          <p:nvPr/>
        </p:nvSpPr>
        <p:spPr>
          <a:xfrm>
            <a:off x="1981200" y="6438900"/>
            <a:ext cx="8305800" cy="1015663"/>
          </a:xfrm>
          <a:prstGeom prst="rect">
            <a:avLst/>
          </a:prstGeom>
          <a:noFill/>
        </p:spPr>
        <p:txBody>
          <a:bodyPr wrap="square" rtlCol="0">
            <a:spAutoFit/>
          </a:bodyPr>
          <a:lstStyle/>
          <a:p>
            <a:pPr algn="ctr"/>
            <a:r>
              <a:rPr lang="uk-UA" sz="2000" dirty="0">
                <a:latin typeface="Tahoma" panose="020B0604030504040204" pitchFamily="34" charset="0"/>
                <a:ea typeface="Tahoma" panose="020B0604030504040204" pitchFamily="34" charset="0"/>
                <a:cs typeface="Tahoma" panose="020B0604030504040204" pitchFamily="34" charset="0"/>
              </a:rPr>
              <a:t>Зазначаються відомості про нематеріальні активи, у тому числі об’єкти інтелектуальної власності, що можуть бути оцінені в грошовому еквіваленті, </a:t>
            </a:r>
            <a:r>
              <a:rPr lang="uk-UA" sz="2000" dirty="0" err="1">
                <a:latin typeface="Tahoma" panose="020B0604030504040204" pitchFamily="34" charset="0"/>
                <a:ea typeface="Tahoma" panose="020B0604030504040204" pitchFamily="34" charset="0"/>
                <a:cs typeface="Tahoma" panose="020B0604030504040204" pitchFamily="34" charset="0"/>
              </a:rPr>
              <a:t>криптовалюти</a:t>
            </a:r>
            <a:endParaRPr lang="uk-UA" sz="2000" dirty="0">
              <a:latin typeface="Tahoma" panose="020B0604030504040204" pitchFamily="34" charset="0"/>
              <a:ea typeface="Tahoma" panose="020B0604030504040204" pitchFamily="34" charset="0"/>
              <a:cs typeface="Tahoma" panose="020B0604030504040204" pitchFamily="34" charset="0"/>
            </a:endParaRPr>
          </a:p>
        </p:txBody>
      </p:sp>
      <p:pic>
        <p:nvPicPr>
          <p:cNvPr id="22" name="Рисунок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1800" y="6210300"/>
            <a:ext cx="2209800" cy="2209800"/>
          </a:xfrm>
          <a:prstGeom prst="rect">
            <a:avLst/>
          </a:prstGeom>
        </p:spPr>
      </p:pic>
      <p:sp>
        <p:nvSpPr>
          <p:cNvPr id="23" name="Скругленный прямоугольник 22"/>
          <p:cNvSpPr/>
          <p:nvPr/>
        </p:nvSpPr>
        <p:spPr>
          <a:xfrm>
            <a:off x="4648200" y="7962900"/>
            <a:ext cx="7848600" cy="13716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err="1">
                <a:solidFill>
                  <a:schemeClr val="tx1"/>
                </a:solidFill>
                <a:latin typeface="Arial Narrow" panose="020B0606020202030204" pitchFamily="34" charset="0"/>
              </a:rPr>
              <a:t>інформація</a:t>
            </a:r>
            <a:r>
              <a:rPr lang="ru-RU" sz="3200" dirty="0">
                <a:solidFill>
                  <a:schemeClr val="tx1"/>
                </a:solidFill>
                <a:latin typeface="Arial Narrow" panose="020B0606020202030204" pitchFamily="34" charset="0"/>
              </a:rPr>
              <a:t> </a:t>
            </a:r>
            <a:r>
              <a:rPr lang="ru-RU" sz="3200" dirty="0" err="1">
                <a:solidFill>
                  <a:schemeClr val="tx1"/>
                </a:solidFill>
                <a:latin typeface="Arial Narrow" panose="020B0606020202030204" pitchFamily="34" charset="0"/>
              </a:rPr>
              <a:t>щодо</a:t>
            </a:r>
            <a:r>
              <a:rPr lang="ru-RU" sz="3200" dirty="0">
                <a:solidFill>
                  <a:schemeClr val="tx1"/>
                </a:solidFill>
                <a:latin typeface="Arial Narrow" panose="020B0606020202030204" pitchFamily="34" charset="0"/>
              </a:rPr>
              <a:t> </a:t>
            </a:r>
            <a:r>
              <a:rPr lang="ru-RU" sz="3200" dirty="0" err="1">
                <a:solidFill>
                  <a:schemeClr val="tx1"/>
                </a:solidFill>
                <a:latin typeface="Arial Narrow" panose="020B0606020202030204" pitchFamily="34" charset="0"/>
              </a:rPr>
              <a:t>зареєстрованих</a:t>
            </a:r>
            <a:r>
              <a:rPr lang="ru-RU" sz="3200" dirty="0">
                <a:solidFill>
                  <a:schemeClr val="tx1"/>
                </a:solidFill>
                <a:latin typeface="Arial Narrow" panose="020B0606020202030204" pitchFamily="34" charset="0"/>
              </a:rPr>
              <a:t> </a:t>
            </a:r>
            <a:r>
              <a:rPr lang="ru-RU" sz="3200" dirty="0" err="1">
                <a:solidFill>
                  <a:schemeClr val="tx1"/>
                </a:solidFill>
                <a:latin typeface="Arial Narrow" panose="020B0606020202030204" pitchFamily="34" charset="0"/>
              </a:rPr>
              <a:t>патентів</a:t>
            </a:r>
            <a:r>
              <a:rPr lang="ru-RU" sz="3200" dirty="0">
                <a:solidFill>
                  <a:schemeClr val="tx1"/>
                </a:solidFill>
                <a:latin typeface="Arial Narrow" panose="020B0606020202030204" pitchFamily="34" charset="0"/>
              </a:rPr>
              <a:t> на </a:t>
            </a:r>
            <a:r>
              <a:rPr lang="ru-RU" sz="3200" dirty="0" err="1">
                <a:solidFill>
                  <a:schemeClr val="tx1"/>
                </a:solidFill>
                <a:latin typeface="Arial Narrow" panose="020B0606020202030204" pitchFamily="34" charset="0"/>
              </a:rPr>
              <a:t>винаходи</a:t>
            </a:r>
            <a:r>
              <a:rPr lang="ru-RU" sz="3200" dirty="0">
                <a:solidFill>
                  <a:schemeClr val="tx1"/>
                </a:solidFill>
                <a:latin typeface="Arial Narrow" panose="020B0606020202030204" pitchFamily="34" charset="0"/>
              </a:rPr>
              <a:t>, </a:t>
            </a:r>
            <a:r>
              <a:rPr lang="ru-RU" sz="3200" dirty="0" err="1">
                <a:solidFill>
                  <a:schemeClr val="tx1"/>
                </a:solidFill>
                <a:latin typeface="Arial Narrow" panose="020B0606020202030204" pitchFamily="34" charset="0"/>
              </a:rPr>
              <a:t>корисні</a:t>
            </a:r>
            <a:r>
              <a:rPr lang="ru-RU" sz="3200" dirty="0">
                <a:solidFill>
                  <a:schemeClr val="tx1"/>
                </a:solidFill>
                <a:latin typeface="Arial Narrow" panose="020B0606020202030204" pitchFamily="34" charset="0"/>
              </a:rPr>
              <a:t> </a:t>
            </a:r>
            <a:r>
              <a:rPr lang="ru-RU" sz="3200" dirty="0" err="1">
                <a:solidFill>
                  <a:schemeClr val="tx1"/>
                </a:solidFill>
                <a:latin typeface="Arial Narrow" panose="020B0606020202030204" pitchFamily="34" charset="0"/>
              </a:rPr>
              <a:t>моделі</a:t>
            </a:r>
            <a:r>
              <a:rPr lang="ru-RU" sz="3200" dirty="0">
                <a:solidFill>
                  <a:schemeClr val="tx1"/>
                </a:solidFill>
                <a:latin typeface="Arial Narrow" panose="020B0606020202030204" pitchFamily="34" charset="0"/>
              </a:rPr>
              <a:t>, </a:t>
            </a:r>
            <a:r>
              <a:rPr lang="ru-RU" sz="3200" dirty="0" err="1">
                <a:solidFill>
                  <a:schemeClr val="tx1"/>
                </a:solidFill>
                <a:latin typeface="Arial Narrow" panose="020B0606020202030204" pitchFamily="34" charset="0"/>
              </a:rPr>
              <a:t>промислові</a:t>
            </a:r>
            <a:r>
              <a:rPr lang="ru-RU" sz="3200" dirty="0">
                <a:solidFill>
                  <a:schemeClr val="tx1"/>
                </a:solidFill>
                <a:latin typeface="Arial Narrow" panose="020B0606020202030204" pitchFamily="34" charset="0"/>
              </a:rPr>
              <a:t> </a:t>
            </a:r>
            <a:r>
              <a:rPr lang="ru-RU" sz="3200" dirty="0" err="1">
                <a:solidFill>
                  <a:schemeClr val="tx1"/>
                </a:solidFill>
                <a:latin typeface="Arial Narrow" panose="020B0606020202030204" pitchFamily="34" charset="0"/>
              </a:rPr>
              <a:t>зразки</a:t>
            </a:r>
            <a:endParaRPr lang="uk-UA" sz="3200" dirty="0">
              <a:solidFill>
                <a:schemeClr val="tx1"/>
              </a:solidFill>
              <a:latin typeface="Arial Narrow" panose="020B0606020202030204" pitchFamily="34" charset="0"/>
            </a:endParaRPr>
          </a:p>
        </p:txBody>
      </p:sp>
      <p:pic>
        <p:nvPicPr>
          <p:cNvPr id="26" name="Рисунок 25"/>
          <p:cNvPicPr>
            <a:picLocks noChangeAspect="1"/>
          </p:cNvPicPr>
          <p:nvPr/>
        </p:nvPicPr>
        <p:blipFill rotWithShape="1">
          <a:blip r:embed="rId8"/>
          <a:srcRect t="10037" r="78952" b="80931"/>
          <a:stretch/>
        </p:blipFill>
        <p:spPr>
          <a:xfrm>
            <a:off x="13106400" y="4686300"/>
            <a:ext cx="5050968" cy="1219200"/>
          </a:xfrm>
          <a:prstGeom prst="rect">
            <a:avLst/>
          </a:prstGeom>
        </p:spPr>
      </p:pic>
      <p:sp>
        <p:nvSpPr>
          <p:cNvPr id="24" name="Прямоугольник 23"/>
          <p:cNvSpPr/>
          <p:nvPr/>
        </p:nvSpPr>
        <p:spPr>
          <a:xfrm>
            <a:off x="14267634" y="9410700"/>
            <a:ext cx="3171959" cy="461665"/>
          </a:xfrm>
          <a:prstGeom prst="rect">
            <a:avLst/>
          </a:prstGeom>
        </p:spPr>
        <p:txBody>
          <a:bodyPr wrap="none">
            <a:spAutoFit/>
          </a:bodyPr>
          <a:lstStyle/>
          <a:p>
            <a:pPr algn="ctr"/>
            <a:r>
              <a:rPr lang="ru-RU" sz="2400" dirty="0">
                <a:latin typeface="Tahoma" panose="020B0604030504040204" pitchFamily="34" charset="0"/>
                <a:ea typeface="Tahoma" panose="020B0604030504040204" pitchFamily="34" charset="0"/>
                <a:cs typeface="Tahoma" panose="020B0604030504040204" pitchFamily="34" charset="0"/>
                <a:hlinkClick r:id="rId9"/>
              </a:rPr>
              <a:t>https://ukrpatent.org/</a:t>
            </a:r>
            <a:endParaRPr lang="ru-RU" sz="2400" dirty="0">
              <a:latin typeface="Tahoma" panose="020B0604030504040204" pitchFamily="34" charset="0"/>
              <a:ea typeface="Tahoma" panose="020B0604030504040204" pitchFamily="34" charset="0"/>
              <a:cs typeface="Tahoma" panose="020B0604030504040204" pitchFamily="34" charset="0"/>
            </a:endParaRPr>
          </a:p>
        </p:txBody>
      </p:sp>
      <p:cxnSp>
        <p:nvCxnSpPr>
          <p:cNvPr id="28" name="Прямая со стрелкой 27"/>
          <p:cNvCxnSpPr/>
          <p:nvPr/>
        </p:nvCxnSpPr>
        <p:spPr>
          <a:xfrm flipV="1">
            <a:off x="12268200" y="6972300"/>
            <a:ext cx="2133600" cy="990600"/>
          </a:xfrm>
          <a:prstGeom prst="straightConnector1">
            <a:avLst/>
          </a:prstGeom>
          <a:ln>
            <a:solidFill>
              <a:srgbClr val="D4AF3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12344400" y="7962900"/>
            <a:ext cx="3048000" cy="1219200"/>
          </a:xfrm>
          <a:prstGeom prst="straightConnector1">
            <a:avLst/>
          </a:prstGeom>
          <a:ln>
            <a:solidFill>
              <a:srgbClr val="D4AF38"/>
            </a:solidFill>
            <a:tailEnd type="triangle"/>
          </a:ln>
        </p:spPr>
        <p:style>
          <a:lnRef idx="1">
            <a:schemeClr val="accent1"/>
          </a:lnRef>
          <a:fillRef idx="0">
            <a:schemeClr val="accent1"/>
          </a:fillRef>
          <a:effectRef idx="0">
            <a:schemeClr val="accent1"/>
          </a:effectRef>
          <a:fontRef idx="minor">
            <a:schemeClr val="tx1"/>
          </a:fontRef>
        </p:style>
      </p:cxnSp>
      <p:sp>
        <p:nvSpPr>
          <p:cNvPr id="32" name="Скругленный прямоугольник 31"/>
          <p:cNvSpPr/>
          <p:nvPr/>
        </p:nvSpPr>
        <p:spPr>
          <a:xfrm>
            <a:off x="11049000" y="3695700"/>
            <a:ext cx="2209800" cy="2895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3" name="Freeform 28"/>
          <p:cNvSpPr/>
          <p:nvPr/>
        </p:nvSpPr>
        <p:spPr>
          <a:xfrm>
            <a:off x="1295400" y="6438900"/>
            <a:ext cx="990600" cy="990600"/>
          </a:xfrm>
          <a:custGeom>
            <a:avLst/>
            <a:gdLst/>
            <a:ahLst/>
            <a:cxnLst/>
            <a:rect l="l" t="t" r="r" b="b"/>
            <a:pathLst>
              <a:path w="749829" h="730742">
                <a:moveTo>
                  <a:pt x="0" y="0"/>
                </a:moveTo>
                <a:lnTo>
                  <a:pt x="749829" y="0"/>
                </a:lnTo>
                <a:lnTo>
                  <a:pt x="749829" y="730742"/>
                </a:lnTo>
                <a:lnTo>
                  <a:pt x="0" y="7307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245261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82800" y="12700"/>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11/16</a:t>
            </a:r>
          </a:p>
        </p:txBody>
      </p:sp>
      <p:cxnSp>
        <p:nvCxnSpPr>
          <p:cNvPr id="3" name="Прямая соединительная линия 2"/>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1981200" y="266700"/>
            <a:ext cx="10780486" cy="584775"/>
          </a:xfrm>
          <a:prstGeom prst="rect">
            <a:avLst/>
          </a:prstGeom>
        </p:spPr>
        <p:txBody>
          <a:bodyPr wrap="square">
            <a:spAutoFit/>
          </a:bodyPr>
          <a:lstStyle/>
          <a:p>
            <a:r>
              <a:rPr lang="uk-UA" sz="3200" b="1" cap="all"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Доходи, у тому числі подарунки</a:t>
            </a:r>
          </a:p>
        </p:txBody>
      </p:sp>
      <p:sp>
        <p:nvSpPr>
          <p:cNvPr id="5" name="Прямоугольник 4"/>
          <p:cNvSpPr/>
          <p:nvPr/>
        </p:nvSpPr>
        <p:spPr>
          <a:xfrm>
            <a:off x="1981200" y="3086100"/>
            <a:ext cx="6705600" cy="954107"/>
          </a:xfrm>
          <a:prstGeom prst="rect">
            <a:avLst/>
          </a:prstGeom>
        </p:spPr>
        <p:txBody>
          <a:bodyPr wrap="square">
            <a:spAutoFit/>
          </a:bodyPr>
          <a:lstStyle/>
          <a:p>
            <a:r>
              <a:rPr lang="uk-UA" sz="2800" dirty="0">
                <a:solidFill>
                  <a:srgbClr val="334A58"/>
                </a:solidFill>
                <a:latin typeface="Arial Narrow" panose="020B0606020202030204" pitchFamily="34" charset="0"/>
              </a:rPr>
              <a:t>Доходи декларуються незалежно від їх розмірів, крім подарунків.</a:t>
            </a:r>
            <a:endParaRPr lang="uk-UA" sz="2800" b="0" i="0" dirty="0">
              <a:solidFill>
                <a:srgbClr val="334A58"/>
              </a:solidFill>
              <a:effectLst/>
              <a:latin typeface="Arial Narrow" panose="020B0606020202030204" pitchFamily="34" charset="0"/>
            </a:endParaRPr>
          </a:p>
        </p:txBody>
      </p:sp>
      <p:sp>
        <p:nvSpPr>
          <p:cNvPr id="6" name="Freeform 22"/>
          <p:cNvSpPr/>
          <p:nvPr/>
        </p:nvSpPr>
        <p:spPr>
          <a:xfrm>
            <a:off x="8229600" y="1181100"/>
            <a:ext cx="847166" cy="847166"/>
          </a:xfrm>
          <a:custGeom>
            <a:avLst/>
            <a:gdLst/>
            <a:ahLst/>
            <a:cxnLst/>
            <a:rect l="l" t="t" r="r" b="b"/>
            <a:pathLst>
              <a:path w="847166" h="847166">
                <a:moveTo>
                  <a:pt x="0" y="0"/>
                </a:moveTo>
                <a:lnTo>
                  <a:pt x="847166" y="0"/>
                </a:lnTo>
                <a:lnTo>
                  <a:pt x="847166" y="847166"/>
                </a:lnTo>
                <a:lnTo>
                  <a:pt x="0" y="847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Скругленный прямоугольник 6"/>
          <p:cNvSpPr/>
          <p:nvPr/>
        </p:nvSpPr>
        <p:spPr>
          <a:xfrm>
            <a:off x="9067800" y="952500"/>
            <a:ext cx="71628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dirty="0">
                <a:solidFill>
                  <a:srgbClr val="334A58"/>
                </a:solidFill>
                <a:latin typeface="Arial Narrow" panose="020B0606020202030204" pitchFamily="34" charset="0"/>
              </a:rPr>
              <a:t>доходи у вигляді заробітної плати (грошового забезпечення),</a:t>
            </a:r>
          </a:p>
          <a:p>
            <a:r>
              <a:rPr lang="uk-UA" sz="2000" dirty="0">
                <a:solidFill>
                  <a:srgbClr val="334A58"/>
                </a:solidFill>
                <a:latin typeface="Arial Narrow" panose="020B0606020202030204" pitchFamily="34" charset="0"/>
              </a:rPr>
              <a:t>отримані як за основним місцем роботи, так і за сумісництвом, гонорарів, дивідендів, процентів, роялті, страхових виплат, благодійної допомоги, пенсії, доходи від відчуження цінних паперів та корпоративних прав, подарунки та інші доходи</a:t>
            </a:r>
            <a:r>
              <a:rPr lang="uk-UA" dirty="0">
                <a:solidFill>
                  <a:srgbClr val="334A58"/>
                </a:solidFill>
                <a:latin typeface="Arial" panose="020B0604020202020204" pitchFamily="34" charset="0"/>
              </a:rPr>
              <a:t>.</a:t>
            </a:r>
          </a:p>
        </p:txBody>
      </p:sp>
      <p:pic>
        <p:nvPicPr>
          <p:cNvPr id="12" name="Рисунок 11"/>
          <p:cNvPicPr>
            <a:picLocks noChangeAspect="1"/>
          </p:cNvPicPr>
          <p:nvPr/>
        </p:nvPicPr>
        <p:blipFill rotWithShape="1">
          <a:blip r:embed="rId4"/>
          <a:srcRect l="31031" t="49806" r="42461" b="40035"/>
          <a:stretch/>
        </p:blipFill>
        <p:spPr>
          <a:xfrm>
            <a:off x="658282" y="1104900"/>
            <a:ext cx="6362697" cy="1371600"/>
          </a:xfrm>
          <a:prstGeom prst="rect">
            <a:avLst/>
          </a:prstGeom>
        </p:spPr>
      </p:pic>
      <p:sp>
        <p:nvSpPr>
          <p:cNvPr id="13" name="Скругленный прямоугольник 12"/>
          <p:cNvSpPr/>
          <p:nvPr/>
        </p:nvSpPr>
        <p:spPr>
          <a:xfrm>
            <a:off x="762000" y="1181100"/>
            <a:ext cx="6477000" cy="533400"/>
          </a:xfrm>
          <a:prstGeom prst="roundRect">
            <a:avLst/>
          </a:prstGeom>
          <a:solidFill>
            <a:srgbClr val="D4AF38">
              <a:alpha val="23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Скругленный прямоугольник 13"/>
          <p:cNvSpPr/>
          <p:nvPr/>
        </p:nvSpPr>
        <p:spPr>
          <a:xfrm>
            <a:off x="8001000" y="876300"/>
            <a:ext cx="8229600" cy="16002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Дуга 14"/>
          <p:cNvSpPr/>
          <p:nvPr/>
        </p:nvSpPr>
        <p:spPr>
          <a:xfrm rot="8553968">
            <a:off x="4967659" y="-3657242"/>
            <a:ext cx="6371481" cy="6918243"/>
          </a:xfrm>
          <a:prstGeom prst="arc">
            <a:avLst>
              <a:gd name="adj1" fmla="val 16108295"/>
              <a:gd name="adj2" fmla="val 0"/>
            </a:avLst>
          </a:prstGeom>
          <a:ln>
            <a:solidFill>
              <a:srgbClr val="D4AF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6" name="Скругленный прямоугольник 15"/>
          <p:cNvSpPr/>
          <p:nvPr/>
        </p:nvSpPr>
        <p:spPr>
          <a:xfrm>
            <a:off x="14097000" y="4914900"/>
            <a:ext cx="36576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dirty="0">
                <a:solidFill>
                  <a:srgbClr val="334A58"/>
                </a:solidFill>
                <a:latin typeface="Arial" panose="020B0604020202020204" pitchFamily="34" charset="0"/>
              </a:rPr>
              <a:t>При зазначенні доходу розмір округляється до одиниці (відповідно до математичних правил)</a:t>
            </a:r>
            <a:endParaRPr lang="uk-UA" dirty="0"/>
          </a:p>
        </p:txBody>
      </p:sp>
      <p:sp>
        <p:nvSpPr>
          <p:cNvPr id="17" name="Freeform 3"/>
          <p:cNvSpPr/>
          <p:nvPr/>
        </p:nvSpPr>
        <p:spPr>
          <a:xfrm>
            <a:off x="12954000" y="2933700"/>
            <a:ext cx="808743" cy="788157"/>
          </a:xfrm>
          <a:custGeom>
            <a:avLst/>
            <a:gdLst/>
            <a:ahLst/>
            <a:cxnLst/>
            <a:rect l="l" t="t" r="r" b="b"/>
            <a:pathLst>
              <a:path w="808743" h="788157">
                <a:moveTo>
                  <a:pt x="0" y="0"/>
                </a:moveTo>
                <a:lnTo>
                  <a:pt x="808743" y="0"/>
                </a:lnTo>
                <a:lnTo>
                  <a:pt x="808743" y="788157"/>
                </a:lnTo>
                <a:lnTo>
                  <a:pt x="0" y="7881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Дуга 19"/>
          <p:cNvSpPr/>
          <p:nvPr/>
        </p:nvSpPr>
        <p:spPr>
          <a:xfrm>
            <a:off x="15697200" y="2019300"/>
            <a:ext cx="990600" cy="1524000"/>
          </a:xfrm>
          <a:prstGeom prst="arc">
            <a:avLst/>
          </a:prstGeom>
          <a:ln>
            <a:solidFill>
              <a:srgbClr val="D4AF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21" name="TextBox 20"/>
          <p:cNvSpPr txBox="1"/>
          <p:nvPr/>
        </p:nvSpPr>
        <p:spPr>
          <a:xfrm>
            <a:off x="16611600" y="1866900"/>
            <a:ext cx="1143000" cy="584775"/>
          </a:xfrm>
          <a:prstGeom prst="rect">
            <a:avLst/>
          </a:prstGeom>
          <a:noFill/>
        </p:spPr>
        <p:txBody>
          <a:bodyPr wrap="square" rtlCol="0">
            <a:spAutoFit/>
          </a:bodyPr>
          <a:lstStyle/>
          <a:p>
            <a:r>
              <a:rPr lang="ru-RU" sz="3200" b="1" dirty="0">
                <a:latin typeface="Arial Narrow" panose="020B0606020202030204" pitchFamily="34" charset="0"/>
              </a:rPr>
              <a:t>АЛЕ!</a:t>
            </a:r>
            <a:endParaRPr lang="uk-UA" sz="3200" b="1" dirty="0">
              <a:latin typeface="Arial Narrow" panose="020B0606020202030204" pitchFamily="34" charset="0"/>
            </a:endParaRPr>
          </a:p>
        </p:txBody>
      </p:sp>
      <p:sp>
        <p:nvSpPr>
          <p:cNvPr id="22" name="Freeform 30"/>
          <p:cNvSpPr/>
          <p:nvPr/>
        </p:nvSpPr>
        <p:spPr>
          <a:xfrm>
            <a:off x="1219200" y="3162300"/>
            <a:ext cx="758318" cy="730742"/>
          </a:xfrm>
          <a:custGeom>
            <a:avLst/>
            <a:gdLst/>
            <a:ahLst/>
            <a:cxnLst/>
            <a:rect l="l" t="t" r="r" b="b"/>
            <a:pathLst>
              <a:path w="758318" h="730742">
                <a:moveTo>
                  <a:pt x="0" y="0"/>
                </a:moveTo>
                <a:lnTo>
                  <a:pt x="758318" y="0"/>
                </a:lnTo>
                <a:lnTo>
                  <a:pt x="758318" y="730742"/>
                </a:lnTo>
                <a:lnTo>
                  <a:pt x="0" y="7307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aphicFrame>
        <p:nvGraphicFramePr>
          <p:cNvPr id="24" name="Таблица 23"/>
          <p:cNvGraphicFramePr>
            <a:graphicFrameLocks noGrp="1"/>
          </p:cNvGraphicFramePr>
          <p:nvPr>
            <p:extLst>
              <p:ext uri="{D42A27DB-BD31-4B8C-83A1-F6EECF244321}">
                <p14:modId xmlns:p14="http://schemas.microsoft.com/office/powerpoint/2010/main" val="3004191629"/>
              </p:ext>
            </p:extLst>
          </p:nvPr>
        </p:nvGraphicFramePr>
        <p:xfrm>
          <a:off x="1320801" y="6139542"/>
          <a:ext cx="6756399" cy="2038623"/>
        </p:xfrm>
        <a:graphic>
          <a:graphicData uri="http://schemas.openxmlformats.org/drawingml/2006/table">
            <a:tbl>
              <a:tblPr firstRow="1" bandRow="1">
                <a:tableStyleId>{5C22544A-7EE6-4342-B048-85BDC9FD1C3A}</a:tableStyleId>
              </a:tblPr>
              <a:tblGrid>
                <a:gridCol w="2252133">
                  <a:extLst>
                    <a:ext uri="{9D8B030D-6E8A-4147-A177-3AD203B41FA5}">
                      <a16:colId xmlns:a16="http://schemas.microsoft.com/office/drawing/2014/main" val="1906599567"/>
                    </a:ext>
                  </a:extLst>
                </a:gridCol>
                <a:gridCol w="2252133">
                  <a:extLst>
                    <a:ext uri="{9D8B030D-6E8A-4147-A177-3AD203B41FA5}">
                      <a16:colId xmlns:a16="http://schemas.microsoft.com/office/drawing/2014/main" val="3520764246"/>
                    </a:ext>
                  </a:extLst>
                </a:gridCol>
                <a:gridCol w="2252133">
                  <a:extLst>
                    <a:ext uri="{9D8B030D-6E8A-4147-A177-3AD203B41FA5}">
                      <a16:colId xmlns:a16="http://schemas.microsoft.com/office/drawing/2014/main" val="1580577249"/>
                    </a:ext>
                  </a:extLst>
                </a:gridCol>
              </a:tblGrid>
              <a:tr h="679541">
                <a:tc>
                  <a:txBody>
                    <a:bodyPr/>
                    <a:lstStyle/>
                    <a:p>
                      <a:pPr algn="ctr"/>
                      <a:r>
                        <a:rPr lang="uk-UA" sz="2000" dirty="0">
                          <a:latin typeface="Arial Black" panose="020B0A04020102020204" pitchFamily="34" charset="0"/>
                        </a:rPr>
                        <a:t>РІК</a:t>
                      </a:r>
                    </a:p>
                  </a:txBody>
                  <a:tcPr anchor="ctr">
                    <a:solidFill>
                      <a:srgbClr val="D4AF38"/>
                    </a:solidFill>
                  </a:tcPr>
                </a:tc>
                <a:tc>
                  <a:txBody>
                    <a:bodyPr/>
                    <a:lstStyle/>
                    <a:p>
                      <a:pPr algn="ctr"/>
                      <a:r>
                        <a:rPr lang="uk-UA" sz="2000" dirty="0">
                          <a:latin typeface="Arial Black" panose="020B0A04020102020204" pitchFamily="34" charset="0"/>
                        </a:rPr>
                        <a:t>1 ПМ</a:t>
                      </a:r>
                    </a:p>
                  </a:txBody>
                  <a:tcPr anchor="ctr">
                    <a:solidFill>
                      <a:srgbClr val="D4AF38"/>
                    </a:solidFill>
                  </a:tcPr>
                </a:tc>
                <a:tc>
                  <a:txBody>
                    <a:bodyPr/>
                    <a:lstStyle/>
                    <a:p>
                      <a:pPr algn="ctr"/>
                      <a:r>
                        <a:rPr lang="uk-UA" sz="2000" dirty="0">
                          <a:latin typeface="Arial Black" panose="020B0A04020102020204" pitchFamily="34" charset="0"/>
                        </a:rPr>
                        <a:t>5 ПМ</a:t>
                      </a:r>
                    </a:p>
                  </a:txBody>
                  <a:tcPr anchor="ctr">
                    <a:solidFill>
                      <a:srgbClr val="D4AF38"/>
                    </a:solidFill>
                  </a:tcPr>
                </a:tc>
                <a:extLst>
                  <a:ext uri="{0D108BD9-81ED-4DB2-BD59-A6C34878D82A}">
                    <a16:rowId xmlns:a16="http://schemas.microsoft.com/office/drawing/2014/main" val="3083377540"/>
                  </a:ext>
                </a:extLst>
              </a:tr>
              <a:tr h="679541">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5</a:t>
                      </a:r>
                      <a:endParaRPr lang="uk-UA" sz="2000" dirty="0">
                        <a:latin typeface="Arial Black" panose="020B0A04020102020204" pitchFamily="34" charset="0"/>
                      </a:endParaRPr>
                    </a:p>
                  </a:txBody>
                  <a:tcPr anchor="ctr">
                    <a:solidFill>
                      <a:srgbClr val="D4AF38">
                        <a:alpha val="6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3 028 грн</a:t>
                      </a:r>
                      <a:endParaRPr lang="uk-UA" sz="2000" dirty="0">
                        <a:latin typeface="Arial Black" panose="020B0A04020102020204" pitchFamily="34" charset="0"/>
                      </a:endParaRPr>
                    </a:p>
                  </a:txBody>
                  <a:tcPr anchor="ctr">
                    <a:solidFill>
                      <a:srgbClr val="D4AF38">
                        <a:alpha val="60000"/>
                      </a:srgbClr>
                    </a:solidFill>
                  </a:tcPr>
                </a:tc>
                <a:tc>
                  <a:txBody>
                    <a:bodyPr/>
                    <a:lstStyle/>
                    <a:p>
                      <a:pPr algn="ctr"/>
                      <a:r>
                        <a:rPr lang="en-US" sz="2000" b="0" i="0" kern="1200" dirty="0">
                          <a:solidFill>
                            <a:schemeClr val="dk1"/>
                          </a:solidFill>
                          <a:effectLst/>
                          <a:latin typeface="Arial Black" panose="020B0A04020102020204" pitchFamily="34" charset="0"/>
                          <a:ea typeface="+mn-ea"/>
                          <a:cs typeface="+mn-cs"/>
                        </a:rPr>
                        <a:t>15 140 </a:t>
                      </a:r>
                      <a:r>
                        <a:rPr lang="uk-UA" sz="2000" b="0" i="0" kern="1200" dirty="0">
                          <a:solidFill>
                            <a:schemeClr val="dk1"/>
                          </a:solidFill>
                          <a:effectLst/>
                          <a:latin typeface="Arial Black" panose="020B0A04020102020204" pitchFamily="34" charset="0"/>
                          <a:ea typeface="+mn-ea"/>
                          <a:cs typeface="+mn-cs"/>
                        </a:rPr>
                        <a:t>грн</a:t>
                      </a:r>
                      <a:endParaRPr lang="uk-UA" sz="2000" dirty="0">
                        <a:latin typeface="Arial Black" panose="020B0A04020102020204" pitchFamily="34" charset="0"/>
                      </a:endParaRPr>
                    </a:p>
                  </a:txBody>
                  <a:tcPr anchor="ctr">
                    <a:solidFill>
                      <a:srgbClr val="D4AF38">
                        <a:alpha val="60000"/>
                      </a:srgbClr>
                    </a:solidFill>
                  </a:tcPr>
                </a:tc>
                <a:extLst>
                  <a:ext uri="{0D108BD9-81ED-4DB2-BD59-A6C34878D82A}">
                    <a16:rowId xmlns:a16="http://schemas.microsoft.com/office/drawing/2014/main" val="1216768633"/>
                  </a:ext>
                </a:extLst>
              </a:tr>
              <a:tr h="679541">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6</a:t>
                      </a:r>
                      <a:endParaRPr lang="uk-UA" sz="2000" dirty="0">
                        <a:latin typeface="Arial Black" panose="020B0A04020102020204" pitchFamily="34" charset="0"/>
                      </a:endParaRPr>
                    </a:p>
                  </a:txBody>
                  <a:tcPr anchor="ctr">
                    <a:solidFill>
                      <a:srgbClr val="D4AF38">
                        <a:alpha val="4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3 </a:t>
                      </a:r>
                      <a:r>
                        <a:rPr lang="en-US" sz="2000" b="0" i="0" kern="1200" dirty="0">
                          <a:solidFill>
                            <a:schemeClr val="dk1"/>
                          </a:solidFill>
                          <a:effectLst/>
                          <a:latin typeface="Arial Black" panose="020B0A04020102020204" pitchFamily="34" charset="0"/>
                          <a:ea typeface="+mn-ea"/>
                          <a:cs typeface="+mn-cs"/>
                        </a:rPr>
                        <a:t>3</a:t>
                      </a:r>
                      <a:r>
                        <a:rPr lang="uk-UA" sz="2000" b="0" i="0" kern="1200" dirty="0">
                          <a:solidFill>
                            <a:schemeClr val="dk1"/>
                          </a:solidFill>
                          <a:effectLst/>
                          <a:latin typeface="Arial Black" panose="020B0A04020102020204" pitchFamily="34" charset="0"/>
                          <a:ea typeface="+mn-ea"/>
                          <a:cs typeface="+mn-cs"/>
                        </a:rPr>
                        <a:t>28 грн</a:t>
                      </a:r>
                      <a:endParaRPr lang="uk-UA" sz="2000" dirty="0">
                        <a:latin typeface="Arial Black" panose="020B0A04020102020204" pitchFamily="34" charset="0"/>
                      </a:endParaRPr>
                    </a:p>
                  </a:txBody>
                  <a:tcPr anchor="ctr">
                    <a:solidFill>
                      <a:srgbClr val="D4AF38">
                        <a:alpha val="40000"/>
                      </a:srgbClr>
                    </a:solidFill>
                  </a:tcPr>
                </a:tc>
                <a:tc>
                  <a:txBody>
                    <a:bodyPr/>
                    <a:lstStyle/>
                    <a:p>
                      <a:pPr algn="ctr"/>
                      <a:r>
                        <a:rPr lang="en-US" sz="2000" b="0" i="0" kern="1200" dirty="0">
                          <a:solidFill>
                            <a:schemeClr val="dk1"/>
                          </a:solidFill>
                          <a:effectLst/>
                          <a:latin typeface="Arial Black" panose="020B0A04020102020204" pitchFamily="34" charset="0"/>
                          <a:ea typeface="+mn-ea"/>
                          <a:cs typeface="+mn-cs"/>
                        </a:rPr>
                        <a:t>16 640</a:t>
                      </a:r>
                      <a:r>
                        <a:rPr lang="uk-UA" sz="2000" b="0" i="0" kern="1200" dirty="0">
                          <a:solidFill>
                            <a:schemeClr val="dk1"/>
                          </a:solidFill>
                          <a:effectLst/>
                          <a:latin typeface="Arial Black" panose="020B0A04020102020204" pitchFamily="34" charset="0"/>
                          <a:ea typeface="+mn-ea"/>
                          <a:cs typeface="+mn-cs"/>
                        </a:rPr>
                        <a:t> грн</a:t>
                      </a:r>
                      <a:endParaRPr lang="uk-UA" sz="2000" dirty="0">
                        <a:latin typeface="Arial Black" panose="020B0A04020102020204" pitchFamily="34" charset="0"/>
                      </a:endParaRPr>
                    </a:p>
                  </a:txBody>
                  <a:tcPr anchor="ctr">
                    <a:solidFill>
                      <a:srgbClr val="D4AF38">
                        <a:alpha val="40000"/>
                      </a:srgbClr>
                    </a:solidFill>
                  </a:tcPr>
                </a:tc>
                <a:extLst>
                  <a:ext uri="{0D108BD9-81ED-4DB2-BD59-A6C34878D82A}">
                    <a16:rowId xmlns:a16="http://schemas.microsoft.com/office/drawing/2014/main" val="483234117"/>
                  </a:ext>
                </a:extLst>
              </a:tr>
            </a:tbl>
          </a:graphicData>
        </a:graphic>
      </p:graphicFrame>
      <p:sp>
        <p:nvSpPr>
          <p:cNvPr id="25" name="Freeform 29"/>
          <p:cNvSpPr/>
          <p:nvPr/>
        </p:nvSpPr>
        <p:spPr>
          <a:xfrm>
            <a:off x="1371600" y="4533900"/>
            <a:ext cx="490262" cy="730742"/>
          </a:xfrm>
          <a:custGeom>
            <a:avLst/>
            <a:gdLst/>
            <a:ahLst/>
            <a:cxnLst/>
            <a:rect l="l" t="t" r="r" b="b"/>
            <a:pathLst>
              <a:path w="490262" h="730742">
                <a:moveTo>
                  <a:pt x="0" y="0"/>
                </a:moveTo>
                <a:lnTo>
                  <a:pt x="490262" y="0"/>
                </a:lnTo>
                <a:lnTo>
                  <a:pt x="490262" y="730742"/>
                </a:lnTo>
                <a:lnTo>
                  <a:pt x="0" y="7307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Прямоугольник 25"/>
          <p:cNvSpPr/>
          <p:nvPr/>
        </p:nvSpPr>
        <p:spPr>
          <a:xfrm>
            <a:off x="1981200" y="4533900"/>
            <a:ext cx="6477000" cy="1384995"/>
          </a:xfrm>
          <a:prstGeom prst="rect">
            <a:avLst/>
          </a:prstGeom>
        </p:spPr>
        <p:txBody>
          <a:bodyPr wrap="square">
            <a:spAutoFit/>
          </a:bodyPr>
          <a:lstStyle/>
          <a:p>
            <a:r>
              <a:rPr lang="uk-UA" sz="2800" dirty="0">
                <a:solidFill>
                  <a:srgbClr val="334A58"/>
                </a:solidFill>
                <a:latin typeface="Arial Narrow" panose="020B0606020202030204" pitchFamily="34" charset="0"/>
              </a:rPr>
              <a:t>Відомості щодо подарунка зазначаються лише у разі, якщо його вартість перевищує </a:t>
            </a:r>
            <a:endParaRPr lang="en-US" sz="2800" dirty="0">
              <a:solidFill>
                <a:srgbClr val="334A58"/>
              </a:solidFill>
              <a:latin typeface="Arial Narrow" panose="020B0606020202030204" pitchFamily="34" charset="0"/>
            </a:endParaRPr>
          </a:p>
          <a:p>
            <a:r>
              <a:rPr lang="uk-UA" sz="2800" dirty="0">
                <a:solidFill>
                  <a:srgbClr val="334A58"/>
                </a:solidFill>
                <a:latin typeface="Arial Narrow" panose="020B0606020202030204" pitchFamily="34" charset="0"/>
              </a:rPr>
              <a:t>П’ЯТЬ ПРОЖИТКОВИХ МІНІМУМІВ</a:t>
            </a:r>
            <a:endParaRPr lang="uk-UA" sz="2800" dirty="0">
              <a:latin typeface="Arial Narrow" panose="020B0606020202030204" pitchFamily="34" charset="0"/>
            </a:endParaRPr>
          </a:p>
        </p:txBody>
      </p:sp>
      <p:sp>
        <p:nvSpPr>
          <p:cNvPr id="27" name="Прямоугольник 26"/>
          <p:cNvSpPr/>
          <p:nvPr/>
        </p:nvSpPr>
        <p:spPr>
          <a:xfrm>
            <a:off x="8839200" y="3238500"/>
            <a:ext cx="3581400" cy="1631216"/>
          </a:xfrm>
          <a:prstGeom prst="rect">
            <a:avLst/>
          </a:prstGeom>
        </p:spPr>
        <p:txBody>
          <a:bodyPr wrap="square">
            <a:spAutoFit/>
          </a:bodyPr>
          <a:lstStyle/>
          <a:p>
            <a:pPr algn="ctr"/>
            <a:r>
              <a:rPr lang="ru-RU" sz="2000" dirty="0">
                <a:solidFill>
                  <a:srgbClr val="334A58"/>
                </a:solidFill>
                <a:latin typeface="Arial" panose="020B0604020202020204" pitchFamily="34" charset="0"/>
              </a:rPr>
              <a:t>ВІДОМОСТІ ПРО ОТРИМАНІ ДОХОДИ ЗАЗНАЧАЮТЬСЯ, ВКЛЮЧНО З ПОДАТКАМИ І ЗБОРАМИ</a:t>
            </a:r>
            <a:endParaRPr lang="uk-UA" sz="2000" dirty="0"/>
          </a:p>
        </p:txBody>
      </p:sp>
      <p:sp>
        <p:nvSpPr>
          <p:cNvPr id="29" name="Овальная выноска 28"/>
          <p:cNvSpPr/>
          <p:nvPr/>
        </p:nvSpPr>
        <p:spPr>
          <a:xfrm rot="10800000">
            <a:off x="8534400" y="2781300"/>
            <a:ext cx="4267200" cy="2514600"/>
          </a:xfrm>
          <a:prstGeom prst="wedgeEllipseCallou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Freeform 3"/>
          <p:cNvSpPr/>
          <p:nvPr/>
        </p:nvSpPr>
        <p:spPr>
          <a:xfrm>
            <a:off x="12954000" y="5067300"/>
            <a:ext cx="808743" cy="788157"/>
          </a:xfrm>
          <a:custGeom>
            <a:avLst/>
            <a:gdLst/>
            <a:ahLst/>
            <a:cxnLst/>
            <a:rect l="l" t="t" r="r" b="b"/>
            <a:pathLst>
              <a:path w="808743" h="788157">
                <a:moveTo>
                  <a:pt x="0" y="0"/>
                </a:moveTo>
                <a:lnTo>
                  <a:pt x="808743" y="0"/>
                </a:lnTo>
                <a:lnTo>
                  <a:pt x="808743" y="788157"/>
                </a:lnTo>
                <a:lnTo>
                  <a:pt x="0" y="7881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2" name="Скругленный прямоугольник 31"/>
          <p:cNvSpPr/>
          <p:nvPr/>
        </p:nvSpPr>
        <p:spPr>
          <a:xfrm>
            <a:off x="14097000" y="2933700"/>
            <a:ext cx="36576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a:solidFill>
                  <a:srgbClr val="334A58"/>
                </a:solidFill>
                <a:latin typeface="Arial" panose="020B0604020202020204" pitchFamily="34" charset="0"/>
              </a:rPr>
              <a:t>Дохід, який був нарахований, але не отриманий у звітному періоді, відображається у деклараціях наступних звітних періодів</a:t>
            </a:r>
            <a:endParaRPr lang="uk-UA" dirty="0"/>
          </a:p>
        </p:txBody>
      </p:sp>
      <p:pic>
        <p:nvPicPr>
          <p:cNvPr id="33" name="Рисунок 32"/>
          <p:cNvPicPr>
            <a:picLocks noChangeAspect="1"/>
          </p:cNvPicPr>
          <p:nvPr/>
        </p:nvPicPr>
        <p:blipFill rotWithShape="1">
          <a:blip r:embed="rId11"/>
          <a:srcRect l="14000" t="40741" r="51167" b="36889"/>
          <a:stretch/>
        </p:blipFill>
        <p:spPr>
          <a:xfrm>
            <a:off x="11917680" y="6515100"/>
            <a:ext cx="6370320" cy="2301240"/>
          </a:xfrm>
          <a:prstGeom prst="rect">
            <a:avLst/>
          </a:prstGeom>
        </p:spPr>
      </p:pic>
      <p:sp>
        <p:nvSpPr>
          <p:cNvPr id="34" name="Скругленный прямоугольник 33"/>
          <p:cNvSpPr/>
          <p:nvPr/>
        </p:nvSpPr>
        <p:spPr>
          <a:xfrm>
            <a:off x="8458200" y="5753100"/>
            <a:ext cx="3581400" cy="4114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rPr>
              <a:t>ПРИ ЗАЗНАЧЕННІ ДЖЕРЕЛА ДОХОДУ ЗАЗНАЧАЄТЬСЯ КОД У ЄДИНОМУ ДЕРЖАВНОМУ РЕЄСТРІ ЮРИДИЧНИХ ОСІБ, ФІЗИЧНИХ ОСІБ – ПІДПРИЄМЦІВ ТА ГРОМАДСЬКИХ ФОРМУВАНЬ ТА НАЙМЕНУВАННЯ ЮРИДИЧНОЇ ОСОБИ ТА/АБО ПІБ, ДАТА НАРОДЖЕННЯ, РЕЄСТРАЦІЙНИЙ НОМЕР ОБЛІКОВОЇ КАРТКИ ПЛАТНИКА ПОДАТКІВ ТА АДРЕСА ФІЗИЧНОЇ </a:t>
            </a:r>
            <a:r>
              <a:rPr lang="ru-RU" dirty="0">
                <a:solidFill>
                  <a:schemeClr val="tx1"/>
                </a:solidFill>
              </a:rPr>
              <a:t>ОСОБИ</a:t>
            </a:r>
            <a:endParaRPr lang="uk-UA" dirty="0">
              <a:solidFill>
                <a:schemeClr val="tx1"/>
              </a:solidFill>
            </a:endParaRPr>
          </a:p>
        </p:txBody>
      </p:sp>
      <p:sp>
        <p:nvSpPr>
          <p:cNvPr id="35" name="Скругленный прямоугольник 34"/>
          <p:cNvSpPr/>
          <p:nvPr/>
        </p:nvSpPr>
        <p:spPr>
          <a:xfrm>
            <a:off x="12115800" y="7734300"/>
            <a:ext cx="6019800" cy="990600"/>
          </a:xfrm>
          <a:prstGeom prst="roundRect">
            <a:avLst/>
          </a:prstGeom>
          <a:solidFill>
            <a:schemeClr val="tx2">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6" name="Дуга 35"/>
          <p:cNvSpPr/>
          <p:nvPr/>
        </p:nvSpPr>
        <p:spPr>
          <a:xfrm rot="6073098">
            <a:off x="11004379" y="7286149"/>
            <a:ext cx="2327915" cy="2437724"/>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0" name="TextBox 29"/>
          <p:cNvSpPr txBox="1"/>
          <p:nvPr/>
        </p:nvSpPr>
        <p:spPr>
          <a:xfrm>
            <a:off x="1676400" y="8267700"/>
            <a:ext cx="6469743" cy="1569660"/>
          </a:xfrm>
          <a:prstGeom prst="rect">
            <a:avLst/>
          </a:prstGeom>
          <a:noFill/>
        </p:spPr>
        <p:txBody>
          <a:bodyPr wrap="square" rtlCol="0">
            <a:spAutoFit/>
          </a:bodyPr>
          <a:lstStyle/>
          <a:p>
            <a:pPr algn="ctr"/>
            <a:r>
              <a:rPr lang="uk-UA" sz="2400" dirty="0">
                <a:solidFill>
                  <a:srgbClr val="C00000"/>
                </a:solidFill>
                <a:latin typeface="Arial Black" panose="020B0A04020102020204" pitchFamily="34" charset="0"/>
              </a:rPr>
              <a:t>Доходи осіб, зазначених у Розділі 2.1 «Близькі особи» декларації, </a:t>
            </a:r>
            <a:br>
              <a:rPr lang="uk-UA" sz="2400" dirty="0">
                <a:solidFill>
                  <a:srgbClr val="C00000"/>
                </a:solidFill>
                <a:latin typeface="Arial Black" panose="020B0A04020102020204" pitchFamily="34" charset="0"/>
              </a:rPr>
            </a:br>
            <a:r>
              <a:rPr lang="uk-UA" sz="2400" dirty="0">
                <a:solidFill>
                  <a:srgbClr val="C00000"/>
                </a:solidFill>
                <a:latin typeface="Arial Black" panose="020B0A04020102020204" pitchFamily="34" charset="0"/>
              </a:rPr>
              <a:t>ОБОВ’ЯЗКОВО </a:t>
            </a:r>
          </a:p>
          <a:p>
            <a:pPr algn="ctr"/>
            <a:r>
              <a:rPr lang="uk-UA" sz="2400" dirty="0">
                <a:solidFill>
                  <a:srgbClr val="C00000"/>
                </a:solidFill>
                <a:latin typeface="Arial Black" panose="020B0A04020102020204" pitchFamily="34" charset="0"/>
              </a:rPr>
              <a:t>зазначається у цьому розділі</a:t>
            </a:r>
          </a:p>
        </p:txBody>
      </p:sp>
    </p:spTree>
    <p:extLst>
      <p:ext uri="{BB962C8B-B14F-4D97-AF65-F5344CB8AC3E}">
        <p14:creationId xmlns:p14="http://schemas.microsoft.com/office/powerpoint/2010/main" val="1193732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82800" y="12700"/>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11/16</a:t>
            </a:r>
          </a:p>
        </p:txBody>
      </p:sp>
      <p:cxnSp>
        <p:nvCxnSpPr>
          <p:cNvPr id="3" name="Прямая соединительная линия 2"/>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1996440" y="182880"/>
            <a:ext cx="13319760" cy="584775"/>
          </a:xfrm>
          <a:prstGeom prst="rect">
            <a:avLst/>
          </a:prstGeom>
        </p:spPr>
        <p:txBody>
          <a:bodyPr wrap="square">
            <a:spAutoFit/>
          </a:bodyPr>
          <a:lstStyle/>
          <a:p>
            <a:pPr algn="ctr"/>
            <a:r>
              <a:rPr lang="uk-UA" sz="3200" b="1" cap="all"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Отримання довідки про доходи:</a:t>
            </a:r>
          </a:p>
        </p:txBody>
      </p:sp>
      <p:cxnSp>
        <p:nvCxnSpPr>
          <p:cNvPr id="10" name="Прямая соединительная линия 9"/>
          <p:cNvCxnSpPr>
            <a:endCxn id="18" idx="2"/>
          </p:cNvCxnSpPr>
          <p:nvPr/>
        </p:nvCxnSpPr>
        <p:spPr>
          <a:xfrm flipH="1">
            <a:off x="8420100" y="1104900"/>
            <a:ext cx="38100" cy="327825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Скругленный прямоугольник 15"/>
          <p:cNvSpPr/>
          <p:nvPr/>
        </p:nvSpPr>
        <p:spPr>
          <a:xfrm>
            <a:off x="5105400" y="1104900"/>
            <a:ext cx="7010400"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Arial Black" panose="020B0A04020102020204" pitchFamily="34" charset="0"/>
              </a:rPr>
              <a:t>Оберіть період, за який Вам необхідно отримати довідку:</a:t>
            </a:r>
          </a:p>
        </p:txBody>
      </p:sp>
      <p:sp>
        <p:nvSpPr>
          <p:cNvPr id="21" name="Скругленный прямоугольник 20"/>
          <p:cNvSpPr/>
          <p:nvPr/>
        </p:nvSpPr>
        <p:spPr>
          <a:xfrm>
            <a:off x="7543800" y="20193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Arial Black" panose="020B0A04020102020204" pitchFamily="34" charset="0"/>
              </a:rPr>
              <a:t>ЗА 202</a:t>
            </a:r>
            <a:r>
              <a:rPr lang="en-US" b="1" dirty="0">
                <a:latin typeface="Arial Black" panose="020B0A04020102020204" pitchFamily="34" charset="0"/>
              </a:rPr>
              <a:t>5</a:t>
            </a:r>
            <a:r>
              <a:rPr lang="ru-RU" b="1" dirty="0">
                <a:latin typeface="Arial Black" panose="020B0A04020102020204" pitchFamily="34" charset="0"/>
              </a:rPr>
              <a:t> РІК</a:t>
            </a:r>
            <a:endParaRPr lang="uk-UA" b="1" dirty="0">
              <a:latin typeface="Arial Black" panose="020B0A04020102020204" pitchFamily="34" charset="0"/>
            </a:endParaRPr>
          </a:p>
        </p:txBody>
      </p:sp>
      <p:pic>
        <p:nvPicPr>
          <p:cNvPr id="12" name="Рисунок 11"/>
          <p:cNvPicPr>
            <a:picLocks noChangeAspect="1"/>
          </p:cNvPicPr>
          <p:nvPr/>
        </p:nvPicPr>
        <p:blipFill rotWithShape="1">
          <a:blip r:embed="rId2"/>
          <a:srcRect l="34127" t="21586" r="35555" b="69525"/>
          <a:stretch/>
        </p:blipFill>
        <p:spPr>
          <a:xfrm>
            <a:off x="14478000" y="876300"/>
            <a:ext cx="3410857" cy="562524"/>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4400" y="1714500"/>
            <a:ext cx="2057400" cy="2057400"/>
          </a:xfrm>
          <a:prstGeom prst="rect">
            <a:avLst/>
          </a:prstGeom>
        </p:spPr>
      </p:pic>
      <p:sp>
        <p:nvSpPr>
          <p:cNvPr id="15" name="Прямоугольник 14"/>
          <p:cNvSpPr/>
          <p:nvPr/>
        </p:nvSpPr>
        <p:spPr>
          <a:xfrm>
            <a:off x="14706600" y="1866900"/>
            <a:ext cx="3144322" cy="646331"/>
          </a:xfrm>
          <a:prstGeom prst="rect">
            <a:avLst/>
          </a:prstGeom>
        </p:spPr>
        <p:txBody>
          <a:bodyPr wrap="none">
            <a:spAutoFit/>
          </a:bodyPr>
          <a:lstStyle/>
          <a:p>
            <a:r>
              <a:rPr lang="uk-UA" dirty="0">
                <a:hlinkClick r:id="rId4"/>
              </a:rPr>
              <a:t>https://cabinet.tax.gov.ua/login</a:t>
            </a:r>
            <a:endParaRPr lang="uk-UA" dirty="0"/>
          </a:p>
          <a:p>
            <a:endParaRPr lang="uk-UA" dirty="0"/>
          </a:p>
        </p:txBody>
      </p:sp>
      <p:sp>
        <p:nvSpPr>
          <p:cNvPr id="33" name="Кольцо 32"/>
          <p:cNvSpPr/>
          <p:nvPr/>
        </p:nvSpPr>
        <p:spPr>
          <a:xfrm>
            <a:off x="13106400" y="419100"/>
            <a:ext cx="1066800" cy="1066800"/>
          </a:xfrm>
          <a:prstGeom prst="donut">
            <a:avLst>
              <a:gd name="adj" fmla="val 8651"/>
            </a:avLst>
          </a:prstGeom>
          <a:solidFill>
            <a:srgbClr val="D4AF38"/>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solidFill>
                  <a:srgbClr val="D4AF38"/>
                </a:solidFill>
                <a:latin typeface="Arial Black" panose="020B0A04020102020204" pitchFamily="34" charset="0"/>
              </a:rPr>
              <a:t>2</a:t>
            </a:r>
          </a:p>
        </p:txBody>
      </p:sp>
      <p:cxnSp>
        <p:nvCxnSpPr>
          <p:cNvPr id="35" name="Прямая со стрелкой 34"/>
          <p:cNvCxnSpPr/>
          <p:nvPr/>
        </p:nvCxnSpPr>
        <p:spPr>
          <a:xfrm flipH="1">
            <a:off x="14554200" y="1409700"/>
            <a:ext cx="11430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flipH="1">
            <a:off x="15621000" y="1409700"/>
            <a:ext cx="762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1714500"/>
            <a:ext cx="1981200" cy="1981200"/>
          </a:xfrm>
          <a:prstGeom prst="rect">
            <a:avLst/>
          </a:prstGeom>
        </p:spPr>
      </p:pic>
      <p:sp>
        <p:nvSpPr>
          <p:cNvPr id="13" name="Прямоугольник 12"/>
          <p:cNvSpPr/>
          <p:nvPr/>
        </p:nvSpPr>
        <p:spPr>
          <a:xfrm>
            <a:off x="685800" y="2171700"/>
            <a:ext cx="2514600" cy="923330"/>
          </a:xfrm>
          <a:prstGeom prst="rect">
            <a:avLst/>
          </a:prstGeom>
        </p:spPr>
        <p:txBody>
          <a:bodyPr wrap="square">
            <a:spAutoFit/>
          </a:bodyPr>
          <a:lstStyle/>
          <a:p>
            <a:r>
              <a:rPr lang="uk-UA" dirty="0">
                <a:hlinkClick r:id="rId6"/>
              </a:rPr>
              <a:t>https://diia.gov.ua/services/dovidka-pro-dohodi</a:t>
            </a:r>
            <a:endParaRPr lang="uk-UA" dirty="0"/>
          </a:p>
          <a:p>
            <a:endParaRPr lang="uk-UA" dirty="0"/>
          </a:p>
        </p:txBody>
      </p:sp>
      <p:sp>
        <p:nvSpPr>
          <p:cNvPr id="31" name="Кольцо 30"/>
          <p:cNvSpPr/>
          <p:nvPr/>
        </p:nvSpPr>
        <p:spPr>
          <a:xfrm>
            <a:off x="685800" y="495300"/>
            <a:ext cx="1066800" cy="1066800"/>
          </a:xfrm>
          <a:prstGeom prst="donut">
            <a:avLst>
              <a:gd name="adj" fmla="val 8651"/>
            </a:avLst>
          </a:prstGeom>
          <a:solidFill>
            <a:srgbClr val="D4AF38"/>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solidFill>
                  <a:srgbClr val="D4AF38"/>
                </a:solidFill>
                <a:latin typeface="Arial Black" panose="020B0A04020102020204" pitchFamily="34" charset="0"/>
              </a:rPr>
              <a:t>1</a:t>
            </a:r>
          </a:p>
        </p:txBody>
      </p:sp>
      <p:sp>
        <p:nvSpPr>
          <p:cNvPr id="38" name="Овальная выноска 37"/>
          <p:cNvSpPr/>
          <p:nvPr/>
        </p:nvSpPr>
        <p:spPr>
          <a:xfrm>
            <a:off x="685800" y="4229100"/>
            <a:ext cx="5715000" cy="3124200"/>
          </a:xfrm>
          <a:prstGeom prst="wedgeEllipseCallout">
            <a:avLst>
              <a:gd name="adj1" fmla="val 5973"/>
              <a:gd name="adj2" fmla="val -57927"/>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just"/>
            <a:r>
              <a:rPr lang="ru-RU" dirty="0">
                <a:solidFill>
                  <a:srgbClr val="000000"/>
                </a:solidFill>
                <a:latin typeface="Arial Black" panose="020B0A04020102020204" pitchFamily="34" charset="0"/>
                <a:cs typeface="Arial" panose="020B0604020202020204" pitchFamily="34" charset="0"/>
              </a:rPr>
              <a:t>Як </a:t>
            </a:r>
            <a:r>
              <a:rPr lang="uk-UA" dirty="0">
                <a:solidFill>
                  <a:srgbClr val="000000"/>
                </a:solidFill>
                <a:latin typeface="Arial Black" panose="020B0A04020102020204" pitchFamily="34" charset="0"/>
                <a:cs typeface="Arial" panose="020B0604020202020204" pitchFamily="34" charset="0"/>
              </a:rPr>
              <a:t>тільки</a:t>
            </a:r>
            <a:r>
              <a:rPr lang="ru-RU" dirty="0">
                <a:solidFill>
                  <a:srgbClr val="000000"/>
                </a:solidFill>
                <a:latin typeface="Arial Black" panose="020B0A04020102020204" pitchFamily="34" charset="0"/>
                <a:cs typeface="Arial" panose="020B0604020202020204" pitchFamily="34" charset="0"/>
              </a:rPr>
              <a:t> </a:t>
            </a:r>
            <a:r>
              <a:rPr lang="uk-UA" dirty="0">
                <a:solidFill>
                  <a:srgbClr val="000000"/>
                </a:solidFill>
                <a:latin typeface="Arial Black" panose="020B0A04020102020204" pitchFamily="34" charset="0"/>
                <a:cs typeface="Arial" panose="020B0604020202020204" pitchFamily="34" charset="0"/>
              </a:rPr>
              <a:t>довідку</a:t>
            </a:r>
            <a:r>
              <a:rPr lang="ru-RU" dirty="0">
                <a:solidFill>
                  <a:srgbClr val="000000"/>
                </a:solidFill>
                <a:latin typeface="Arial Black" panose="020B0A04020102020204" pitchFamily="34" charset="0"/>
                <a:cs typeface="Arial" panose="020B0604020202020204" pitchFamily="34" charset="0"/>
              </a:rPr>
              <a:t> буде сформовано</a:t>
            </a:r>
            <a:r>
              <a:rPr lang="uk-UA" dirty="0">
                <a:solidFill>
                  <a:srgbClr val="000000"/>
                </a:solidFill>
                <a:latin typeface="Arial Black" panose="020B0A04020102020204" pitchFamily="34" charset="0"/>
                <a:cs typeface="Arial" panose="020B0604020202020204" pitchFamily="34" charset="0"/>
              </a:rPr>
              <a:t> </a:t>
            </a:r>
            <a:r>
              <a:rPr lang="en-US" dirty="0">
                <a:solidFill>
                  <a:srgbClr val="000000"/>
                </a:solidFill>
                <a:latin typeface="Arial Black" panose="020B0A04020102020204" pitchFamily="34" charset="0"/>
                <a:cs typeface="Arial" panose="020B0604020202020204" pitchFamily="34" charset="0"/>
              </a:rPr>
              <a:t>(</a:t>
            </a:r>
            <a:r>
              <a:rPr lang="uk-UA" dirty="0">
                <a:solidFill>
                  <a:srgbClr val="000000"/>
                </a:solidFill>
                <a:latin typeface="Arial Black" panose="020B0A04020102020204" pitchFamily="34" charset="0"/>
                <a:cs typeface="Arial" panose="020B0604020202020204" pitchFamily="34" charset="0"/>
              </a:rPr>
              <a:t>орієнтовно до 30 хвилин</a:t>
            </a:r>
            <a:r>
              <a:rPr lang="en-US" dirty="0">
                <a:solidFill>
                  <a:srgbClr val="000000"/>
                </a:solidFill>
                <a:latin typeface="Arial Black" panose="020B0A04020102020204" pitchFamily="34" charset="0"/>
                <a:cs typeface="Arial" panose="020B0604020202020204" pitchFamily="34" charset="0"/>
              </a:rPr>
              <a:t>)</a:t>
            </a:r>
            <a:r>
              <a:rPr lang="ru-RU" dirty="0">
                <a:solidFill>
                  <a:srgbClr val="000000"/>
                </a:solidFill>
                <a:latin typeface="Arial Black" panose="020B0A04020102020204" pitchFamily="34" charset="0"/>
                <a:cs typeface="Arial" panose="020B0604020202020204" pitchFamily="34" charset="0"/>
              </a:rPr>
              <a:t>, вона стане доступною до</a:t>
            </a:r>
            <a:r>
              <a:rPr lang="uk-UA" dirty="0">
                <a:solidFill>
                  <a:srgbClr val="000000"/>
                </a:solidFill>
                <a:latin typeface="Arial Black" panose="020B0A04020102020204" pitchFamily="34" charset="0"/>
                <a:cs typeface="Arial" panose="020B0604020202020204" pitchFamily="34" charset="0"/>
              </a:rPr>
              <a:t> завантаження в розділі Послуги. Повідомлення </a:t>
            </a:r>
            <a:r>
              <a:rPr lang="ru-RU" dirty="0">
                <a:solidFill>
                  <a:srgbClr val="000000"/>
                </a:solidFill>
                <a:latin typeface="Arial Black" panose="020B0A04020102020204" pitchFamily="34" charset="0"/>
                <a:cs typeface="Arial" panose="020B0604020202020204" pitchFamily="34" charset="0"/>
              </a:rPr>
              <a:t>про </a:t>
            </a:r>
            <a:r>
              <a:rPr lang="uk-UA" dirty="0">
                <a:solidFill>
                  <a:srgbClr val="000000"/>
                </a:solidFill>
                <a:latin typeface="Arial Black" panose="020B0A04020102020204" pitchFamily="34" charset="0"/>
                <a:cs typeface="Arial" panose="020B0604020202020204" pitchFamily="34" charset="0"/>
              </a:rPr>
              <a:t>її готовність ви отримаєте на свою електронну пошту</a:t>
            </a:r>
            <a:r>
              <a:rPr lang="ru-RU" dirty="0">
                <a:solidFill>
                  <a:srgbClr val="000000"/>
                </a:solidFill>
                <a:latin typeface="Arial Black" panose="020B0A04020102020204" pitchFamily="34" charset="0"/>
                <a:cs typeface="Arial" panose="020B0604020202020204" pitchFamily="34" charset="0"/>
              </a:rPr>
              <a:t>.</a:t>
            </a:r>
            <a:endParaRPr lang="uk-UA" dirty="0">
              <a:latin typeface="Arial Black" panose="020B0A04020102020204" pitchFamily="34" charset="0"/>
              <a:cs typeface="Arial" panose="020B0604020202020204" pitchFamily="34" charset="0"/>
            </a:endParaRPr>
          </a:p>
          <a:p>
            <a:endParaRPr lang="uk-UA" dirty="0"/>
          </a:p>
        </p:txBody>
      </p:sp>
      <p:cxnSp>
        <p:nvCxnSpPr>
          <p:cNvPr id="45" name="Прямая со стрелкой 44"/>
          <p:cNvCxnSpPr/>
          <p:nvPr/>
        </p:nvCxnSpPr>
        <p:spPr>
          <a:xfrm>
            <a:off x="2438400" y="1638300"/>
            <a:ext cx="5334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flipH="1">
            <a:off x="1752600" y="1714500"/>
            <a:ext cx="685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1200" y="647700"/>
            <a:ext cx="1066800" cy="1066800"/>
          </a:xfrm>
          <a:prstGeom prst="rect">
            <a:avLst/>
          </a:prstGeom>
        </p:spPr>
      </p:pic>
      <p:grpSp>
        <p:nvGrpSpPr>
          <p:cNvPr id="64" name="Группа 63"/>
          <p:cNvGrpSpPr/>
          <p:nvPr/>
        </p:nvGrpSpPr>
        <p:grpSpPr>
          <a:xfrm>
            <a:off x="11734800" y="3924300"/>
            <a:ext cx="6384689" cy="2537460"/>
            <a:chOff x="11353800" y="4511040"/>
            <a:chExt cx="6384689" cy="2537460"/>
          </a:xfrm>
        </p:grpSpPr>
        <p:pic>
          <p:nvPicPr>
            <p:cNvPr id="39" name="Рисунок 38"/>
            <p:cNvPicPr>
              <a:picLocks noChangeAspect="1"/>
            </p:cNvPicPr>
            <p:nvPr/>
          </p:nvPicPr>
          <p:blipFill rotWithShape="1">
            <a:blip r:embed="rId8"/>
            <a:srcRect t="18074" r="60583" b="56000"/>
            <a:stretch/>
          </p:blipFill>
          <p:spPr>
            <a:xfrm>
              <a:off x="11353800" y="4686300"/>
              <a:ext cx="6384689" cy="2362200"/>
            </a:xfrm>
            <a:prstGeom prst="rect">
              <a:avLst/>
            </a:prstGeom>
          </p:spPr>
        </p:pic>
        <p:sp>
          <p:nvSpPr>
            <p:cNvPr id="55" name="Скругленный прямоугольник 54"/>
            <p:cNvSpPr/>
            <p:nvPr/>
          </p:nvSpPr>
          <p:spPr>
            <a:xfrm>
              <a:off x="11353800" y="5143500"/>
              <a:ext cx="1905000" cy="5334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6" name="Скругленный прямоугольник 55"/>
            <p:cNvSpPr/>
            <p:nvPr/>
          </p:nvSpPr>
          <p:spPr>
            <a:xfrm>
              <a:off x="15621000" y="5372100"/>
              <a:ext cx="1905000" cy="11430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7" name="Скругленный прямоугольник 56"/>
            <p:cNvSpPr/>
            <p:nvPr/>
          </p:nvSpPr>
          <p:spPr>
            <a:xfrm>
              <a:off x="13563600" y="6515100"/>
              <a:ext cx="1447800" cy="5334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8" name="Стрелка вниз 57"/>
            <p:cNvSpPr/>
            <p:nvPr/>
          </p:nvSpPr>
          <p:spPr>
            <a:xfrm>
              <a:off x="12329160" y="4511040"/>
              <a:ext cx="335280" cy="502920"/>
            </a:xfrm>
            <a:prstGeom prst="downArrow">
              <a:avLst/>
            </a:prstGeom>
            <a:solidFill>
              <a:srgbClr val="EAB200"/>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9" name="Стрелка вниз 58"/>
            <p:cNvSpPr/>
            <p:nvPr/>
          </p:nvSpPr>
          <p:spPr>
            <a:xfrm>
              <a:off x="16535400" y="4686300"/>
              <a:ext cx="335280" cy="502920"/>
            </a:xfrm>
            <a:prstGeom prst="downArrow">
              <a:avLst/>
            </a:prstGeom>
            <a:solidFill>
              <a:srgbClr val="EAB200"/>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0" name="Стрелка вниз 59"/>
            <p:cNvSpPr/>
            <p:nvPr/>
          </p:nvSpPr>
          <p:spPr>
            <a:xfrm>
              <a:off x="14401800" y="5905500"/>
              <a:ext cx="335280" cy="502920"/>
            </a:xfrm>
            <a:prstGeom prst="downArrow">
              <a:avLst/>
            </a:prstGeom>
            <a:solidFill>
              <a:srgbClr val="EAB200"/>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69" name="Скругленный прямоугольник 68"/>
          <p:cNvSpPr/>
          <p:nvPr/>
        </p:nvSpPr>
        <p:spPr>
          <a:xfrm>
            <a:off x="457200" y="7520215"/>
            <a:ext cx="4648200" cy="24384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k-UA" sz="2800" dirty="0">
                <a:latin typeface="Arial Narrow" panose="020B0606020202030204" pitchFamily="34" charset="0"/>
              </a:rPr>
              <a:t>У разі, якщо Вам не відомі дані, необхідні для заповнення деякої інформації, Ви можете обрати опцію «НЕ ВІДОМО» </a:t>
            </a:r>
          </a:p>
        </p:txBody>
      </p:sp>
      <p:pic>
        <p:nvPicPr>
          <p:cNvPr id="70" name="Рисунок 69"/>
          <p:cNvPicPr>
            <a:picLocks noChangeAspect="1"/>
          </p:cNvPicPr>
          <p:nvPr/>
        </p:nvPicPr>
        <p:blipFill rotWithShape="1">
          <a:blip r:embed="rId9"/>
          <a:srcRect l="65079" t="16649" r="24127" b="74321"/>
          <a:stretch/>
        </p:blipFill>
        <p:spPr>
          <a:xfrm>
            <a:off x="2133600" y="9334500"/>
            <a:ext cx="1636295" cy="691285"/>
          </a:xfrm>
          <a:prstGeom prst="rect">
            <a:avLst/>
          </a:prstGeom>
          <a:solidFill>
            <a:schemeClr val="tx2">
              <a:lumMod val="40000"/>
              <a:lumOff val="60000"/>
            </a:schemeClr>
          </a:solidFill>
        </p:spPr>
      </p:pic>
      <p:sp>
        <p:nvSpPr>
          <p:cNvPr id="71" name="Стрелка вверх 70"/>
          <p:cNvSpPr/>
          <p:nvPr/>
        </p:nvSpPr>
        <p:spPr>
          <a:xfrm>
            <a:off x="2743200" y="9791700"/>
            <a:ext cx="189497" cy="340242"/>
          </a:xfrm>
          <a:prstGeom prst="up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3" name="Прямоугольник с одним вырезанным углом 72"/>
          <p:cNvSpPr/>
          <p:nvPr/>
        </p:nvSpPr>
        <p:spPr>
          <a:xfrm>
            <a:off x="6172200" y="4533900"/>
            <a:ext cx="5181600" cy="2286000"/>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rPr>
              <a:t>У довідках буде зазначено розмір доходу (нарахованого та отриманого) по місяцях та джерело отриманих доходів (код у Єдиному державному реєстрі юридичних осіб, фізичних осіб – підприємців та громадських формувань та найменування юридичної особи)</a:t>
            </a:r>
          </a:p>
        </p:txBody>
      </p:sp>
      <p:sp>
        <p:nvSpPr>
          <p:cNvPr id="74" name="Скругленный прямоугольник 73"/>
          <p:cNvSpPr/>
          <p:nvPr/>
        </p:nvSpPr>
        <p:spPr>
          <a:xfrm>
            <a:off x="5181600" y="8039100"/>
            <a:ext cx="7772400" cy="22479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F0000"/>
              </a:solidFill>
              <a:latin typeface="Arial" panose="020B0604020202020204" pitchFamily="34" charset="0"/>
              <a:cs typeface="Arial" panose="020B0604020202020204" pitchFamily="34" charset="0"/>
            </a:endParaRPr>
          </a:p>
          <a:p>
            <a:pPr algn="ctr"/>
            <a:r>
              <a:rPr lang="uk-UA" dirty="0">
                <a:solidFill>
                  <a:srgbClr val="FF0000"/>
                </a:solidFill>
                <a:latin typeface="Arial" panose="020B0604020202020204" pitchFamily="34" charset="0"/>
                <a:cs typeface="Arial" panose="020B0604020202020204" pitchFamily="34" charset="0"/>
              </a:rPr>
              <a:t>НЕ ДЕКЛАРУЮТЬСЯ!</a:t>
            </a:r>
          </a:p>
          <a:p>
            <a:r>
              <a:rPr lang="uk-UA" dirty="0">
                <a:solidFill>
                  <a:schemeClr val="tx1"/>
                </a:solidFill>
              </a:rPr>
              <a:t>коштів іноземних держав (йдеться, зокрема, про виплати українцям, які виїхали за кордон унаслідок повномасштабного вторгнення </a:t>
            </a:r>
            <a:r>
              <a:rPr lang="uk-UA" dirty="0" err="1">
                <a:solidFill>
                  <a:schemeClr val="tx1"/>
                </a:solidFill>
              </a:rPr>
              <a:t>рф</a:t>
            </a:r>
            <a:r>
              <a:rPr lang="uk-UA" dirty="0">
                <a:solidFill>
                  <a:schemeClr val="tx1"/>
                </a:solidFill>
              </a:rPr>
              <a:t>), крім коштів, отриманих від </a:t>
            </a:r>
            <a:r>
              <a:rPr lang="uk-UA" dirty="0" err="1">
                <a:solidFill>
                  <a:schemeClr val="tx1"/>
                </a:solidFill>
              </a:rPr>
              <a:t>рф</a:t>
            </a:r>
            <a:r>
              <a:rPr lang="uk-UA" dirty="0">
                <a:solidFill>
                  <a:schemeClr val="tx1"/>
                </a:solidFill>
              </a:rPr>
              <a:t>;</a:t>
            </a:r>
          </a:p>
          <a:p>
            <a:r>
              <a:rPr lang="uk-UA" dirty="0">
                <a:solidFill>
                  <a:schemeClr val="tx1"/>
                </a:solidFill>
              </a:rPr>
              <a:t>міжнародних організацій (наприклад, за рахунок коштів Всесвітньої продовольчої програми ООН, Управління Верховного комісара ООН у справах біженців, коштів ЮНІСЕФ, Місії Міжнародного Комітету Червоного Хреста в Україні), її не потрібно декларувати.</a:t>
            </a:r>
          </a:p>
          <a:p>
            <a:pPr algn="ctr"/>
            <a:endParaRPr lang="uk-UA" dirty="0">
              <a:solidFill>
                <a:srgbClr val="FF0000"/>
              </a:solidFill>
              <a:latin typeface="Arial" panose="020B0604020202020204" pitchFamily="34" charset="0"/>
              <a:cs typeface="Arial" panose="020B0604020202020204" pitchFamily="34" charset="0"/>
            </a:endParaRPr>
          </a:p>
        </p:txBody>
      </p:sp>
      <p:sp>
        <p:nvSpPr>
          <p:cNvPr id="75" name="Freeform 4"/>
          <p:cNvSpPr/>
          <p:nvPr/>
        </p:nvSpPr>
        <p:spPr>
          <a:xfrm>
            <a:off x="8077200" y="7048500"/>
            <a:ext cx="786583" cy="853295"/>
          </a:xfrm>
          <a:custGeom>
            <a:avLst/>
            <a:gdLst/>
            <a:ahLst/>
            <a:cxnLst/>
            <a:rect l="l" t="t" r="r" b="b"/>
            <a:pathLst>
              <a:path w="786583" h="853295">
                <a:moveTo>
                  <a:pt x="0" y="0"/>
                </a:moveTo>
                <a:lnTo>
                  <a:pt x="786583" y="0"/>
                </a:lnTo>
                <a:lnTo>
                  <a:pt x="786583" y="853295"/>
                </a:lnTo>
                <a:lnTo>
                  <a:pt x="0" y="8532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6" name="Стрелка вправо 75"/>
          <p:cNvSpPr/>
          <p:nvPr/>
        </p:nvSpPr>
        <p:spPr>
          <a:xfrm>
            <a:off x="5029200" y="8420100"/>
            <a:ext cx="304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8" name="Стрелка вправо 77"/>
          <p:cNvSpPr/>
          <p:nvPr/>
        </p:nvSpPr>
        <p:spPr>
          <a:xfrm>
            <a:off x="5029200" y="9258300"/>
            <a:ext cx="304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9" name="Рисунок 78"/>
          <p:cNvPicPr>
            <a:picLocks noChangeAspect="1"/>
          </p:cNvPicPr>
          <p:nvPr/>
        </p:nvPicPr>
        <p:blipFill rotWithShape="1">
          <a:blip r:embed="rId12"/>
          <a:srcRect t="48445" r="87917" b="34962"/>
          <a:stretch/>
        </p:blipFill>
        <p:spPr>
          <a:xfrm>
            <a:off x="11506200" y="6438900"/>
            <a:ext cx="2209800" cy="1706880"/>
          </a:xfrm>
          <a:prstGeom prst="rect">
            <a:avLst/>
          </a:prstGeom>
        </p:spPr>
      </p:pic>
      <p:sp>
        <p:nvSpPr>
          <p:cNvPr id="80" name="Овальная выноска 79"/>
          <p:cNvSpPr/>
          <p:nvPr/>
        </p:nvSpPr>
        <p:spPr>
          <a:xfrm>
            <a:off x="13182600" y="6743700"/>
            <a:ext cx="5105400" cy="3314700"/>
          </a:xfrm>
          <a:prstGeom prst="wedgeEllipseCallout">
            <a:avLst>
              <a:gd name="adj1" fmla="val -50736"/>
              <a:gd name="adj2" fmla="val -25811"/>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just"/>
            <a:endParaRPr lang="ru-RU" dirty="0">
              <a:solidFill>
                <a:srgbClr val="000000"/>
              </a:solidFill>
              <a:latin typeface="Arial Black" panose="020B0A04020102020204" pitchFamily="34" charset="0"/>
              <a:cs typeface="Arial" panose="020B0604020202020204" pitchFamily="34" charset="0"/>
            </a:endParaRPr>
          </a:p>
          <a:p>
            <a:pPr algn="ctr"/>
            <a:r>
              <a:rPr lang="ru-RU" dirty="0">
                <a:solidFill>
                  <a:srgbClr val="000000"/>
                </a:solidFill>
                <a:latin typeface="Arial Black" panose="020B0A04020102020204" pitchFamily="34" charset="0"/>
                <a:cs typeface="Arial" panose="020B0604020202020204" pitchFamily="34" charset="0"/>
              </a:rPr>
              <a:t>Як </a:t>
            </a:r>
            <a:r>
              <a:rPr lang="uk-UA" dirty="0">
                <a:solidFill>
                  <a:srgbClr val="000000"/>
                </a:solidFill>
                <a:latin typeface="Arial Black" panose="020B0A04020102020204" pitchFamily="34" charset="0"/>
                <a:cs typeface="Arial" panose="020B0604020202020204" pitchFamily="34" charset="0"/>
              </a:rPr>
              <a:t>тільки</a:t>
            </a:r>
            <a:r>
              <a:rPr lang="ru-RU" dirty="0">
                <a:solidFill>
                  <a:srgbClr val="000000"/>
                </a:solidFill>
                <a:latin typeface="Arial Black" panose="020B0A04020102020204" pitchFamily="34" charset="0"/>
                <a:cs typeface="Arial" panose="020B0604020202020204" pitchFamily="34" charset="0"/>
              </a:rPr>
              <a:t> </a:t>
            </a:r>
            <a:r>
              <a:rPr lang="uk-UA" dirty="0">
                <a:solidFill>
                  <a:srgbClr val="000000"/>
                </a:solidFill>
                <a:latin typeface="Arial Black" panose="020B0A04020102020204" pitchFamily="34" charset="0"/>
                <a:cs typeface="Arial" panose="020B0604020202020204" pitchFamily="34" charset="0"/>
              </a:rPr>
              <a:t>довідку</a:t>
            </a:r>
            <a:r>
              <a:rPr lang="ru-RU" dirty="0">
                <a:solidFill>
                  <a:srgbClr val="000000"/>
                </a:solidFill>
                <a:latin typeface="Arial Black" panose="020B0A04020102020204" pitchFamily="34" charset="0"/>
                <a:cs typeface="Arial" panose="020B0604020202020204" pitchFamily="34" charset="0"/>
              </a:rPr>
              <a:t> буде сформовано</a:t>
            </a:r>
            <a:r>
              <a:rPr lang="uk-UA" dirty="0">
                <a:solidFill>
                  <a:srgbClr val="000000"/>
                </a:solidFill>
                <a:latin typeface="Arial Black" panose="020B0A04020102020204" pitchFamily="34" charset="0"/>
                <a:cs typeface="Arial" panose="020B0604020202020204" pitchFamily="34" charset="0"/>
              </a:rPr>
              <a:t> </a:t>
            </a:r>
            <a:r>
              <a:rPr lang="en-US" dirty="0">
                <a:solidFill>
                  <a:srgbClr val="000000"/>
                </a:solidFill>
                <a:latin typeface="Arial Black" panose="020B0A04020102020204" pitchFamily="34" charset="0"/>
                <a:cs typeface="Arial" panose="020B0604020202020204" pitchFamily="34" charset="0"/>
              </a:rPr>
              <a:t>(</a:t>
            </a:r>
            <a:r>
              <a:rPr lang="uk-UA" dirty="0">
                <a:solidFill>
                  <a:srgbClr val="000000"/>
                </a:solidFill>
                <a:latin typeface="Arial Black" panose="020B0A04020102020204" pitchFamily="34" charset="0"/>
                <a:cs typeface="Arial" panose="020B0604020202020204" pitchFamily="34" charset="0"/>
              </a:rPr>
              <a:t>орієнтовно до 30 хвилин</a:t>
            </a:r>
            <a:r>
              <a:rPr lang="en-US" dirty="0">
                <a:solidFill>
                  <a:srgbClr val="000000"/>
                </a:solidFill>
                <a:latin typeface="Arial Black" panose="020B0A04020102020204" pitchFamily="34" charset="0"/>
                <a:cs typeface="Arial" panose="020B0604020202020204" pitchFamily="34" charset="0"/>
              </a:rPr>
              <a:t>)</a:t>
            </a:r>
            <a:r>
              <a:rPr lang="ru-RU" dirty="0">
                <a:solidFill>
                  <a:srgbClr val="000000"/>
                </a:solidFill>
                <a:latin typeface="Arial Black" panose="020B0A04020102020204" pitchFamily="34" charset="0"/>
                <a:cs typeface="Arial" panose="020B0604020202020204" pitchFamily="34" charset="0"/>
              </a:rPr>
              <a:t>, вона стане доступною до</a:t>
            </a:r>
            <a:r>
              <a:rPr lang="uk-UA" dirty="0">
                <a:solidFill>
                  <a:srgbClr val="000000"/>
                </a:solidFill>
                <a:latin typeface="Arial Black" panose="020B0A04020102020204" pitchFamily="34" charset="0"/>
                <a:cs typeface="Arial" panose="020B0604020202020204" pitchFamily="34" charset="0"/>
              </a:rPr>
              <a:t> завантаження в розділі «Вхідні/вихідні документи». Повідомлення </a:t>
            </a:r>
            <a:r>
              <a:rPr lang="ru-RU" dirty="0">
                <a:solidFill>
                  <a:srgbClr val="000000"/>
                </a:solidFill>
                <a:latin typeface="Arial Black" panose="020B0A04020102020204" pitchFamily="34" charset="0"/>
                <a:cs typeface="Arial" panose="020B0604020202020204" pitchFamily="34" charset="0"/>
              </a:rPr>
              <a:t>про </a:t>
            </a:r>
            <a:r>
              <a:rPr lang="uk-UA" dirty="0">
                <a:solidFill>
                  <a:srgbClr val="000000"/>
                </a:solidFill>
                <a:latin typeface="Arial Black" panose="020B0A04020102020204" pitchFamily="34" charset="0"/>
                <a:cs typeface="Arial" panose="020B0604020202020204" pitchFamily="34" charset="0"/>
              </a:rPr>
              <a:t>її готовність ви отримаєте у             вкладці «Вхідні»</a:t>
            </a:r>
            <a:r>
              <a:rPr lang="ru-RU" dirty="0">
                <a:solidFill>
                  <a:srgbClr val="000000"/>
                </a:solidFill>
                <a:latin typeface="Arial Black" panose="020B0A04020102020204" pitchFamily="34" charset="0"/>
                <a:cs typeface="Arial" panose="020B0604020202020204" pitchFamily="34" charset="0"/>
              </a:rPr>
              <a:t>.</a:t>
            </a:r>
            <a:endParaRPr lang="uk-UA" dirty="0">
              <a:latin typeface="Arial Black" panose="020B0A04020102020204" pitchFamily="34" charset="0"/>
              <a:cs typeface="Arial" panose="020B0604020202020204" pitchFamily="34" charset="0"/>
            </a:endParaRPr>
          </a:p>
          <a:p>
            <a:endParaRPr lang="uk-UA" dirty="0"/>
          </a:p>
        </p:txBody>
      </p:sp>
      <p:grpSp>
        <p:nvGrpSpPr>
          <p:cNvPr id="7" name="Группа 6"/>
          <p:cNvGrpSpPr/>
          <p:nvPr/>
        </p:nvGrpSpPr>
        <p:grpSpPr>
          <a:xfrm>
            <a:off x="5334000" y="2628900"/>
            <a:ext cx="6781800" cy="1066800"/>
            <a:chOff x="5334000" y="2247900"/>
            <a:chExt cx="6309766" cy="662213"/>
          </a:xfrm>
        </p:grpSpPr>
        <p:pic>
          <p:nvPicPr>
            <p:cNvPr id="40" name="Рисунок 39"/>
            <p:cNvPicPr>
              <a:picLocks noChangeAspect="1"/>
            </p:cNvPicPr>
            <p:nvPr/>
          </p:nvPicPr>
          <p:blipFill rotWithShape="1">
            <a:blip r:embed="rId13"/>
            <a:srcRect l="4683" t="56154" r="55238" b="36367"/>
            <a:stretch/>
          </p:blipFill>
          <p:spPr>
            <a:xfrm>
              <a:off x="5334000" y="2247900"/>
              <a:ext cx="6309766" cy="662213"/>
            </a:xfrm>
            <a:prstGeom prst="rect">
              <a:avLst/>
            </a:prstGeom>
          </p:spPr>
        </p:pic>
        <p:sp>
          <p:nvSpPr>
            <p:cNvPr id="5" name="TextBox 4"/>
            <p:cNvSpPr txBox="1"/>
            <p:nvPr/>
          </p:nvSpPr>
          <p:spPr>
            <a:xfrm>
              <a:off x="7177302" y="2484405"/>
              <a:ext cx="685800" cy="210156"/>
            </a:xfrm>
            <a:prstGeom prst="rect">
              <a:avLst/>
            </a:prstGeom>
            <a:solidFill>
              <a:schemeClr val="bg1"/>
            </a:solidFill>
          </p:spPr>
          <p:txBody>
            <a:bodyPr wrap="square" rtlCol="0">
              <a:spAutoFit/>
            </a:bodyPr>
            <a:lstStyle/>
            <a:p>
              <a:r>
                <a:rPr lang="uk-UA" sz="1600" dirty="0">
                  <a:latin typeface="Arial Black" panose="020B0A04020102020204" pitchFamily="34" charset="0"/>
                </a:rPr>
                <a:t>202</a:t>
              </a:r>
              <a:r>
                <a:rPr lang="en-US" sz="1600" dirty="0">
                  <a:latin typeface="Arial Black" panose="020B0A04020102020204" pitchFamily="34" charset="0"/>
                </a:rPr>
                <a:t>5</a:t>
              </a:r>
              <a:endParaRPr lang="uk-UA" sz="1600" dirty="0">
                <a:latin typeface="Arial Black" panose="020B0A04020102020204" pitchFamily="34" charset="0"/>
              </a:endParaRPr>
            </a:p>
          </p:txBody>
        </p:sp>
      </p:grpSp>
      <p:sp>
        <p:nvSpPr>
          <p:cNvPr id="46" name="TextBox 45"/>
          <p:cNvSpPr txBox="1"/>
          <p:nvPr/>
        </p:nvSpPr>
        <p:spPr>
          <a:xfrm>
            <a:off x="10896600" y="3009900"/>
            <a:ext cx="762000" cy="338554"/>
          </a:xfrm>
          <a:prstGeom prst="rect">
            <a:avLst/>
          </a:prstGeom>
          <a:solidFill>
            <a:schemeClr val="bg1"/>
          </a:solidFill>
        </p:spPr>
        <p:txBody>
          <a:bodyPr wrap="square" rtlCol="0">
            <a:spAutoFit/>
          </a:bodyPr>
          <a:lstStyle/>
          <a:p>
            <a:r>
              <a:rPr lang="uk-UA" sz="1600" dirty="0">
                <a:latin typeface="Arial Black" panose="020B0A04020102020204" pitchFamily="34" charset="0"/>
              </a:rPr>
              <a:t>202</a:t>
            </a:r>
            <a:r>
              <a:rPr lang="en-US" sz="1600" dirty="0">
                <a:latin typeface="Arial Black" panose="020B0A04020102020204" pitchFamily="34" charset="0"/>
              </a:rPr>
              <a:t>5</a:t>
            </a:r>
            <a:endParaRPr lang="uk-UA" sz="1600" dirty="0">
              <a:latin typeface="Arial Black" panose="020B0A04020102020204" pitchFamily="34" charset="0"/>
            </a:endParaRPr>
          </a:p>
        </p:txBody>
      </p:sp>
    </p:spTree>
    <p:extLst>
      <p:ext uri="{BB962C8B-B14F-4D97-AF65-F5344CB8AC3E}">
        <p14:creationId xmlns:p14="http://schemas.microsoft.com/office/powerpoint/2010/main" val="1397082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82800" y="12700"/>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12/16</a:t>
            </a:r>
          </a:p>
        </p:txBody>
      </p:sp>
      <p:cxnSp>
        <p:nvCxnSpPr>
          <p:cNvPr id="3" name="Прямая соединительная линия 2"/>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2971800" y="266700"/>
            <a:ext cx="7732486" cy="584775"/>
          </a:xfrm>
          <a:prstGeom prst="rect">
            <a:avLst/>
          </a:prstGeom>
        </p:spPr>
        <p:txBody>
          <a:bodyPr wrap="square">
            <a:spAutoFit/>
          </a:bodyPr>
          <a:lstStyle/>
          <a:p>
            <a:r>
              <a:rPr lang="uk-UA" sz="3200" b="1" cap="all"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ГРОшові</a:t>
            </a:r>
            <a:r>
              <a:rPr lang="uk-UA" sz="3200" b="1" cap="all"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активи</a:t>
            </a:r>
          </a:p>
        </p:txBody>
      </p:sp>
      <p:sp>
        <p:nvSpPr>
          <p:cNvPr id="5" name="Freeform 27"/>
          <p:cNvSpPr/>
          <p:nvPr/>
        </p:nvSpPr>
        <p:spPr>
          <a:xfrm>
            <a:off x="1371600" y="8191500"/>
            <a:ext cx="637739" cy="730742"/>
          </a:xfrm>
          <a:custGeom>
            <a:avLst/>
            <a:gdLst/>
            <a:ahLst/>
            <a:cxnLst/>
            <a:rect l="l" t="t" r="r" b="b"/>
            <a:pathLst>
              <a:path w="637739" h="730742">
                <a:moveTo>
                  <a:pt x="0" y="0"/>
                </a:moveTo>
                <a:lnTo>
                  <a:pt x="637739" y="0"/>
                </a:lnTo>
                <a:lnTo>
                  <a:pt x="637739" y="730742"/>
                </a:lnTo>
                <a:lnTo>
                  <a:pt x="0" y="7307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8" name="Рисунок 7"/>
          <p:cNvPicPr>
            <a:picLocks noChangeAspect="1"/>
          </p:cNvPicPr>
          <p:nvPr/>
        </p:nvPicPr>
        <p:blipFill rotWithShape="1">
          <a:blip r:embed="rId4"/>
          <a:srcRect l="31166" t="50370" r="41917" b="39704"/>
          <a:stretch/>
        </p:blipFill>
        <p:spPr>
          <a:xfrm>
            <a:off x="1981200" y="1333500"/>
            <a:ext cx="5510284" cy="1143000"/>
          </a:xfrm>
          <a:prstGeom prst="rect">
            <a:avLst/>
          </a:prstGeom>
        </p:spPr>
      </p:pic>
      <p:sp>
        <p:nvSpPr>
          <p:cNvPr id="9" name="Скругленный прямоугольник 8"/>
          <p:cNvSpPr/>
          <p:nvPr/>
        </p:nvSpPr>
        <p:spPr>
          <a:xfrm>
            <a:off x="2057400" y="1409700"/>
            <a:ext cx="5334000" cy="457200"/>
          </a:xfrm>
          <a:prstGeom prst="roundRect">
            <a:avLst/>
          </a:prstGeom>
          <a:solidFill>
            <a:srgbClr val="D4AF38">
              <a:alpha val="23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Скругленный прямоугольник 9"/>
          <p:cNvSpPr/>
          <p:nvPr/>
        </p:nvSpPr>
        <p:spPr>
          <a:xfrm>
            <a:off x="8001000" y="723900"/>
            <a:ext cx="9982200" cy="51816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3200" dirty="0">
                <a:solidFill>
                  <a:srgbClr val="334A58"/>
                </a:solidFill>
                <a:latin typeface="Arial" panose="020B0604020202020204" pitchFamily="34" charset="0"/>
                <a:cs typeface="Arial" panose="020B0604020202020204" pitchFamily="34" charset="0"/>
              </a:rPr>
              <a:t>У цьому розділі необхідно задекларувати відомості про наявні станом на останній день звітного періоду грошові активи, у тому числі готівкові кошти, кошти, розміщені на банківських рахунках або які зберігаються у банку, внески до кредитних спілок та інших небанківських фінансових установ, кошти, позичені третім особам, а також активи у банківських металах</a:t>
            </a:r>
            <a:endParaRPr lang="uk-UA" sz="3200" dirty="0">
              <a:latin typeface="Arial" panose="020B0604020202020204" pitchFamily="34" charset="0"/>
              <a:cs typeface="Arial" panose="020B0604020202020204" pitchFamily="34" charset="0"/>
            </a:endParaRPr>
          </a:p>
        </p:txBody>
      </p:sp>
      <p:sp>
        <p:nvSpPr>
          <p:cNvPr id="12" name="Дуга 11"/>
          <p:cNvSpPr/>
          <p:nvPr/>
        </p:nvSpPr>
        <p:spPr>
          <a:xfrm rot="17017721">
            <a:off x="6985266" y="-790337"/>
            <a:ext cx="2362200" cy="5569756"/>
          </a:xfrm>
          <a:prstGeom prst="arc">
            <a:avLst/>
          </a:prstGeom>
          <a:ln>
            <a:solidFill>
              <a:srgbClr val="D4AF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pic>
        <p:nvPicPr>
          <p:cNvPr id="13" name="Рисунок 12"/>
          <p:cNvPicPr>
            <a:picLocks noChangeAspect="1"/>
          </p:cNvPicPr>
          <p:nvPr/>
        </p:nvPicPr>
        <p:blipFill rotWithShape="1">
          <a:blip r:embed="rId5"/>
          <a:srcRect l="33084" t="73036" r="61333" b="19259"/>
          <a:stretch/>
        </p:blipFill>
        <p:spPr>
          <a:xfrm>
            <a:off x="1447800" y="0"/>
            <a:ext cx="1570892" cy="1219200"/>
          </a:xfrm>
          <a:prstGeom prst="rect">
            <a:avLst/>
          </a:prstGeom>
        </p:spPr>
      </p:pic>
      <p:sp>
        <p:nvSpPr>
          <p:cNvPr id="14" name="Скругленный прямоугольник 13"/>
          <p:cNvSpPr/>
          <p:nvPr/>
        </p:nvSpPr>
        <p:spPr>
          <a:xfrm>
            <a:off x="1219200" y="2628900"/>
            <a:ext cx="6339840" cy="1804749"/>
          </a:xfrm>
          <a:prstGeom prst="roundRect">
            <a:avLst/>
          </a:prstGeom>
          <a:ln>
            <a:solidFill>
              <a:schemeClr val="tx2"/>
            </a:solidFill>
          </a:ln>
        </p:spPr>
        <p:txBody>
          <a:bodyPr wrap="square">
            <a:spAutoFit/>
          </a:bodyPr>
          <a:lstStyle/>
          <a:p>
            <a:r>
              <a:rPr lang="ru-RU" sz="2000" dirty="0" err="1">
                <a:solidFill>
                  <a:srgbClr val="334A58"/>
                </a:solidFill>
                <a:latin typeface="Arial" panose="020B0604020202020204" pitchFamily="34" charset="0"/>
                <a:cs typeface="Arial" panose="020B0604020202020204" pitchFamily="34" charset="0"/>
              </a:rPr>
              <a:t>Банківські</a:t>
            </a:r>
            <a:r>
              <a:rPr lang="ru-RU" sz="2000" dirty="0">
                <a:solidFill>
                  <a:srgbClr val="334A58"/>
                </a:solidFill>
                <a:latin typeface="Arial" panose="020B0604020202020204" pitchFamily="34" charset="0"/>
                <a:cs typeface="Arial" panose="020B0604020202020204" pitchFamily="34" charset="0"/>
              </a:rPr>
              <a:t> метали – </a:t>
            </a:r>
            <a:r>
              <a:rPr lang="ru-RU" sz="2000" dirty="0" err="1">
                <a:solidFill>
                  <a:srgbClr val="334A58"/>
                </a:solidFill>
                <a:latin typeface="Arial" panose="020B0604020202020204" pitchFamily="34" charset="0"/>
                <a:cs typeface="Arial" panose="020B0604020202020204" pitchFamily="34" charset="0"/>
              </a:rPr>
              <a:t>це</a:t>
            </a:r>
            <a:r>
              <a:rPr lang="ru-RU" sz="2000" dirty="0">
                <a:solidFill>
                  <a:srgbClr val="334A58"/>
                </a:solidFill>
                <a:latin typeface="Arial" panose="020B0604020202020204" pitchFamily="34" charset="0"/>
                <a:cs typeface="Arial" panose="020B0604020202020204" pitchFamily="34" charset="0"/>
              </a:rPr>
              <a:t> золото, </a:t>
            </a:r>
            <a:r>
              <a:rPr lang="ru-RU" sz="2000" dirty="0" err="1">
                <a:solidFill>
                  <a:srgbClr val="334A58"/>
                </a:solidFill>
                <a:latin typeface="Arial" panose="020B0604020202020204" pitchFamily="34" charset="0"/>
                <a:cs typeface="Arial" panose="020B0604020202020204" pitchFamily="34" charset="0"/>
              </a:rPr>
              <a:t>срібло</a:t>
            </a:r>
            <a:r>
              <a:rPr lang="ru-RU" sz="2000" dirty="0">
                <a:solidFill>
                  <a:srgbClr val="334A58"/>
                </a:solidFill>
                <a:latin typeface="Arial" panose="020B0604020202020204" pitchFamily="34" charset="0"/>
                <a:cs typeface="Arial" panose="020B0604020202020204" pitchFamily="34" charset="0"/>
              </a:rPr>
              <a:t>, платина, метали </a:t>
            </a:r>
            <a:r>
              <a:rPr lang="ru-RU" sz="2000" dirty="0" err="1">
                <a:solidFill>
                  <a:srgbClr val="334A58"/>
                </a:solidFill>
                <a:latin typeface="Arial" panose="020B0604020202020204" pitchFamily="34" charset="0"/>
                <a:cs typeface="Arial" panose="020B0604020202020204" pitchFamily="34" charset="0"/>
              </a:rPr>
              <a:t>платинової</a:t>
            </a:r>
            <a:r>
              <a:rPr lang="ru-RU" sz="2000" dirty="0">
                <a:solidFill>
                  <a:srgbClr val="334A58"/>
                </a:solidFill>
                <a:latin typeface="Arial" panose="020B0604020202020204" pitchFamily="34" charset="0"/>
                <a:cs typeface="Arial" panose="020B0604020202020204" pitchFamily="34" charset="0"/>
              </a:rPr>
              <a:t> </a:t>
            </a:r>
            <a:r>
              <a:rPr lang="ru-RU" sz="2000" dirty="0" err="1">
                <a:solidFill>
                  <a:srgbClr val="334A58"/>
                </a:solidFill>
                <a:latin typeface="Arial" panose="020B0604020202020204" pitchFamily="34" charset="0"/>
                <a:cs typeface="Arial" panose="020B0604020202020204" pitchFamily="34" charset="0"/>
              </a:rPr>
              <a:t>групи</a:t>
            </a:r>
            <a:r>
              <a:rPr lang="ru-RU" sz="2000" dirty="0">
                <a:solidFill>
                  <a:srgbClr val="334A58"/>
                </a:solidFill>
                <a:latin typeface="Arial" panose="020B0604020202020204" pitchFamily="34" charset="0"/>
                <a:cs typeface="Arial" panose="020B0604020202020204" pitchFamily="34" charset="0"/>
              </a:rPr>
              <a:t>, </a:t>
            </a:r>
            <a:r>
              <a:rPr lang="ru-RU" sz="2000" dirty="0" err="1">
                <a:solidFill>
                  <a:srgbClr val="334A58"/>
                </a:solidFill>
                <a:latin typeface="Arial" panose="020B0604020202020204" pitchFamily="34" charset="0"/>
                <a:cs typeface="Arial" panose="020B0604020202020204" pitchFamily="34" charset="0"/>
              </a:rPr>
              <a:t>доведені</a:t>
            </a:r>
            <a:r>
              <a:rPr lang="ru-RU" sz="2000" dirty="0">
                <a:solidFill>
                  <a:srgbClr val="334A58"/>
                </a:solidFill>
                <a:latin typeface="Arial" panose="020B0604020202020204" pitchFamily="34" charset="0"/>
                <a:cs typeface="Arial" panose="020B0604020202020204" pitchFamily="34" charset="0"/>
              </a:rPr>
              <a:t> (</a:t>
            </a:r>
            <a:r>
              <a:rPr lang="ru-RU" sz="2000" dirty="0" err="1">
                <a:solidFill>
                  <a:srgbClr val="334A58"/>
                </a:solidFill>
                <a:latin typeface="Arial" panose="020B0604020202020204" pitchFamily="34" charset="0"/>
                <a:cs typeface="Arial" panose="020B0604020202020204" pitchFamily="34" charset="0"/>
              </a:rPr>
              <a:t>афіновані</a:t>
            </a:r>
            <a:r>
              <a:rPr lang="ru-RU" sz="2000" dirty="0">
                <a:solidFill>
                  <a:srgbClr val="334A58"/>
                </a:solidFill>
                <a:latin typeface="Arial" panose="020B0604020202020204" pitchFamily="34" charset="0"/>
                <a:cs typeface="Arial" panose="020B0604020202020204" pitchFamily="34" charset="0"/>
              </a:rPr>
              <a:t>) </a:t>
            </a:r>
            <a:r>
              <a:rPr lang="ru-RU" sz="2000" b="1" dirty="0">
                <a:solidFill>
                  <a:srgbClr val="334A58"/>
                </a:solidFill>
                <a:latin typeface="Arial" panose="020B0604020202020204" pitchFamily="34" charset="0"/>
                <a:cs typeface="Arial" panose="020B0604020202020204" pitchFamily="34" charset="0"/>
              </a:rPr>
              <a:t>до </a:t>
            </a:r>
            <a:r>
              <a:rPr lang="ru-RU" sz="2000" b="1" dirty="0" err="1">
                <a:solidFill>
                  <a:srgbClr val="334A58"/>
                </a:solidFill>
                <a:latin typeface="Arial" panose="020B0604020202020204" pitchFamily="34" charset="0"/>
                <a:cs typeface="Arial" panose="020B0604020202020204" pitchFamily="34" charset="0"/>
              </a:rPr>
              <a:t>найвищих</a:t>
            </a:r>
            <a:r>
              <a:rPr lang="ru-RU" sz="2000" b="1" dirty="0">
                <a:solidFill>
                  <a:srgbClr val="334A58"/>
                </a:solidFill>
                <a:latin typeface="Arial" panose="020B0604020202020204" pitchFamily="34" charset="0"/>
                <a:cs typeface="Arial" panose="020B0604020202020204" pitchFamily="34" charset="0"/>
              </a:rPr>
              <a:t> проб</a:t>
            </a:r>
            <a:r>
              <a:rPr lang="ru-RU" sz="2000" dirty="0">
                <a:solidFill>
                  <a:srgbClr val="334A58"/>
                </a:solidFill>
                <a:latin typeface="Arial" panose="020B0604020202020204" pitchFamily="34" charset="0"/>
                <a:cs typeface="Arial" panose="020B0604020202020204" pitchFamily="34" charset="0"/>
              </a:rPr>
              <a:t> у </a:t>
            </a:r>
            <a:r>
              <a:rPr lang="ru-RU" sz="2000" dirty="0" err="1">
                <a:solidFill>
                  <a:srgbClr val="334A58"/>
                </a:solidFill>
                <a:latin typeface="Arial" panose="020B0604020202020204" pitchFamily="34" charset="0"/>
                <a:cs typeface="Arial" panose="020B0604020202020204" pitchFamily="34" charset="0"/>
              </a:rPr>
              <a:t>зливках</a:t>
            </a:r>
            <a:r>
              <a:rPr lang="ru-RU" sz="2000" dirty="0">
                <a:solidFill>
                  <a:srgbClr val="334A58"/>
                </a:solidFill>
                <a:latin typeface="Arial" panose="020B0604020202020204" pitchFamily="34" charset="0"/>
                <a:cs typeface="Arial" panose="020B0604020202020204" pitchFamily="34" charset="0"/>
              </a:rPr>
              <a:t> і порошках, </a:t>
            </a:r>
            <a:r>
              <a:rPr lang="ru-RU" sz="2000" dirty="0" err="1">
                <a:solidFill>
                  <a:srgbClr val="334A58"/>
                </a:solidFill>
                <a:latin typeface="Arial" panose="020B0604020202020204" pitchFamily="34" charset="0"/>
                <a:cs typeface="Arial" panose="020B0604020202020204" pitchFamily="34" charset="0"/>
              </a:rPr>
              <a:t>що</a:t>
            </a:r>
            <a:r>
              <a:rPr lang="ru-RU" sz="2000" dirty="0">
                <a:solidFill>
                  <a:srgbClr val="334A58"/>
                </a:solidFill>
                <a:latin typeface="Arial" panose="020B0604020202020204" pitchFamily="34" charset="0"/>
                <a:cs typeface="Arial" panose="020B0604020202020204" pitchFamily="34" charset="0"/>
              </a:rPr>
              <a:t> </a:t>
            </a:r>
            <a:r>
              <a:rPr lang="ru-RU" sz="2000" b="1" dirty="0" err="1">
                <a:solidFill>
                  <a:srgbClr val="334A58"/>
                </a:solidFill>
                <a:latin typeface="Arial" panose="020B0604020202020204" pitchFamily="34" charset="0"/>
                <a:cs typeface="Arial" panose="020B0604020202020204" pitchFamily="34" charset="0"/>
              </a:rPr>
              <a:t>мають</a:t>
            </a:r>
            <a:r>
              <a:rPr lang="ru-RU" sz="2000" b="1" dirty="0">
                <a:solidFill>
                  <a:srgbClr val="334A58"/>
                </a:solidFill>
                <a:latin typeface="Arial" panose="020B0604020202020204" pitchFamily="34" charset="0"/>
                <a:cs typeface="Arial" panose="020B0604020202020204" pitchFamily="34" charset="0"/>
              </a:rPr>
              <a:t> </a:t>
            </a:r>
            <a:r>
              <a:rPr lang="ru-RU" sz="2000" b="1" dirty="0" err="1">
                <a:solidFill>
                  <a:srgbClr val="334A58"/>
                </a:solidFill>
                <a:latin typeface="Arial" panose="020B0604020202020204" pitchFamily="34" charset="0"/>
                <a:cs typeface="Arial" panose="020B0604020202020204" pitchFamily="34" charset="0"/>
              </a:rPr>
              <a:t>сертифікат</a:t>
            </a:r>
            <a:r>
              <a:rPr lang="ru-RU" sz="2000" b="1" dirty="0">
                <a:solidFill>
                  <a:srgbClr val="334A58"/>
                </a:solidFill>
                <a:latin typeface="Arial" panose="020B0604020202020204" pitchFamily="34" charset="0"/>
                <a:cs typeface="Arial" panose="020B0604020202020204" pitchFamily="34" charset="0"/>
              </a:rPr>
              <a:t> </a:t>
            </a:r>
            <a:r>
              <a:rPr lang="ru-RU" sz="2000" b="1" dirty="0" err="1">
                <a:solidFill>
                  <a:srgbClr val="334A58"/>
                </a:solidFill>
                <a:latin typeface="Arial" panose="020B0604020202020204" pitchFamily="34" charset="0"/>
                <a:cs typeface="Arial" panose="020B0604020202020204" pitchFamily="34" charset="0"/>
              </a:rPr>
              <a:t>якості</a:t>
            </a:r>
            <a:r>
              <a:rPr lang="ru-RU" sz="2000" dirty="0">
                <a:solidFill>
                  <a:srgbClr val="334A58"/>
                </a:solidFill>
                <a:latin typeface="Arial" panose="020B0604020202020204" pitchFamily="34" charset="0"/>
                <a:cs typeface="Arial" panose="020B0604020202020204" pitchFamily="34" charset="0"/>
              </a:rPr>
              <a:t>, а </a:t>
            </a:r>
            <a:r>
              <a:rPr lang="ru-RU" sz="2000" dirty="0" err="1">
                <a:solidFill>
                  <a:srgbClr val="334A58"/>
                </a:solidFill>
                <a:latin typeface="Arial" panose="020B0604020202020204" pitchFamily="34" charset="0"/>
                <a:cs typeface="Arial" panose="020B0604020202020204" pitchFamily="34" charset="0"/>
              </a:rPr>
              <a:t>також</a:t>
            </a:r>
            <a:r>
              <a:rPr lang="ru-RU" sz="2000" dirty="0">
                <a:solidFill>
                  <a:srgbClr val="334A58"/>
                </a:solidFill>
                <a:latin typeface="Arial" panose="020B0604020202020204" pitchFamily="34" charset="0"/>
                <a:cs typeface="Arial" panose="020B0604020202020204" pitchFamily="34" charset="0"/>
              </a:rPr>
              <a:t> </a:t>
            </a:r>
            <a:r>
              <a:rPr lang="ru-RU" sz="2000" dirty="0" err="1">
                <a:solidFill>
                  <a:srgbClr val="334A58"/>
                </a:solidFill>
                <a:latin typeface="Arial" panose="020B0604020202020204" pitchFamily="34" charset="0"/>
                <a:cs typeface="Arial" panose="020B0604020202020204" pitchFamily="34" charset="0"/>
              </a:rPr>
              <a:t>монети</a:t>
            </a:r>
            <a:r>
              <a:rPr lang="ru-RU" sz="2000" dirty="0">
                <a:solidFill>
                  <a:srgbClr val="334A58"/>
                </a:solidFill>
                <a:latin typeface="Arial" panose="020B0604020202020204" pitchFamily="34" charset="0"/>
                <a:cs typeface="Arial" panose="020B0604020202020204" pitchFamily="34" charset="0"/>
              </a:rPr>
              <a:t>, </a:t>
            </a:r>
            <a:r>
              <a:rPr lang="ru-RU" sz="2000" dirty="0" err="1">
                <a:solidFill>
                  <a:srgbClr val="334A58"/>
                </a:solidFill>
                <a:latin typeface="Arial" panose="020B0604020202020204" pitchFamily="34" charset="0"/>
                <a:cs typeface="Arial" panose="020B0604020202020204" pitchFamily="34" charset="0"/>
              </a:rPr>
              <a:t>вироблені</a:t>
            </a:r>
            <a:r>
              <a:rPr lang="ru-RU" sz="2000" dirty="0">
                <a:solidFill>
                  <a:srgbClr val="334A58"/>
                </a:solidFill>
                <a:latin typeface="Arial" panose="020B0604020202020204" pitchFamily="34" charset="0"/>
                <a:cs typeface="Arial" panose="020B0604020202020204" pitchFamily="34" charset="0"/>
              </a:rPr>
              <a:t> з </a:t>
            </a:r>
            <a:r>
              <a:rPr lang="ru-RU" sz="2000" dirty="0" err="1">
                <a:solidFill>
                  <a:srgbClr val="334A58"/>
                </a:solidFill>
                <a:latin typeface="Arial" panose="020B0604020202020204" pitchFamily="34" charset="0"/>
                <a:cs typeface="Arial" panose="020B0604020202020204" pitchFamily="34" charset="0"/>
              </a:rPr>
              <a:t>дорогоцінних</a:t>
            </a:r>
            <a:r>
              <a:rPr lang="ru-RU" sz="2000" dirty="0">
                <a:solidFill>
                  <a:srgbClr val="334A58"/>
                </a:solidFill>
                <a:latin typeface="Arial" panose="020B0604020202020204" pitchFamily="34" charset="0"/>
                <a:cs typeface="Arial" panose="020B0604020202020204" pitchFamily="34" charset="0"/>
              </a:rPr>
              <a:t> </a:t>
            </a:r>
            <a:r>
              <a:rPr lang="ru-RU" sz="2000" dirty="0" err="1">
                <a:solidFill>
                  <a:srgbClr val="334A58"/>
                </a:solidFill>
                <a:latin typeface="Arial" panose="020B0604020202020204" pitchFamily="34" charset="0"/>
                <a:cs typeface="Arial" panose="020B0604020202020204" pitchFamily="34" charset="0"/>
              </a:rPr>
              <a:t>металів</a:t>
            </a:r>
            <a:endParaRPr lang="uk-UA" sz="2000" dirty="0">
              <a:latin typeface="Arial" panose="020B0604020202020204" pitchFamily="34" charset="0"/>
              <a:cs typeface="Arial" panose="020B0604020202020204" pitchFamily="34" charset="0"/>
            </a:endParaRPr>
          </a:p>
        </p:txBody>
      </p:sp>
      <p:sp>
        <p:nvSpPr>
          <p:cNvPr id="15" name="Freeform 27"/>
          <p:cNvSpPr/>
          <p:nvPr/>
        </p:nvSpPr>
        <p:spPr>
          <a:xfrm>
            <a:off x="7315200" y="2171700"/>
            <a:ext cx="676553" cy="696206"/>
          </a:xfrm>
          <a:custGeom>
            <a:avLst/>
            <a:gdLst/>
            <a:ahLst/>
            <a:cxnLst/>
            <a:rect l="l" t="t" r="r" b="b"/>
            <a:pathLst>
              <a:path w="757661" h="757661">
                <a:moveTo>
                  <a:pt x="0" y="0"/>
                </a:moveTo>
                <a:lnTo>
                  <a:pt x="757661" y="0"/>
                </a:lnTo>
                <a:lnTo>
                  <a:pt x="757661" y="757661"/>
                </a:lnTo>
                <a:lnTo>
                  <a:pt x="0" y="757661"/>
                </a:lnTo>
                <a:lnTo>
                  <a:pt x="0" y="0"/>
                </a:lnTo>
                <a:close/>
              </a:path>
            </a:pathLst>
          </a:custGeom>
          <a:blipFill>
            <a:blip/>
            <a:stretch>
              <a:fillRect/>
            </a:stretch>
          </a:blipFill>
        </p:spPr>
      </p:sp>
      <p:graphicFrame>
        <p:nvGraphicFramePr>
          <p:cNvPr id="17" name="Таблица 16"/>
          <p:cNvGraphicFramePr>
            <a:graphicFrameLocks noGrp="1"/>
          </p:cNvGraphicFramePr>
          <p:nvPr>
            <p:extLst>
              <p:ext uri="{D42A27DB-BD31-4B8C-83A1-F6EECF244321}">
                <p14:modId xmlns:p14="http://schemas.microsoft.com/office/powerpoint/2010/main" val="3013847197"/>
              </p:ext>
            </p:extLst>
          </p:nvPr>
        </p:nvGraphicFramePr>
        <p:xfrm>
          <a:off x="1447800" y="4734232"/>
          <a:ext cx="6339840" cy="2061456"/>
        </p:xfrm>
        <a:graphic>
          <a:graphicData uri="http://schemas.openxmlformats.org/drawingml/2006/table">
            <a:tbl>
              <a:tblPr firstRow="1" bandRow="1">
                <a:tableStyleId>{5C22544A-7EE6-4342-B048-85BDC9FD1C3A}</a:tableStyleId>
              </a:tblPr>
              <a:tblGrid>
                <a:gridCol w="2113280">
                  <a:extLst>
                    <a:ext uri="{9D8B030D-6E8A-4147-A177-3AD203B41FA5}">
                      <a16:colId xmlns:a16="http://schemas.microsoft.com/office/drawing/2014/main" val="1906599567"/>
                    </a:ext>
                  </a:extLst>
                </a:gridCol>
                <a:gridCol w="2113280">
                  <a:extLst>
                    <a:ext uri="{9D8B030D-6E8A-4147-A177-3AD203B41FA5}">
                      <a16:colId xmlns:a16="http://schemas.microsoft.com/office/drawing/2014/main" val="3520764246"/>
                    </a:ext>
                  </a:extLst>
                </a:gridCol>
                <a:gridCol w="2113280">
                  <a:extLst>
                    <a:ext uri="{9D8B030D-6E8A-4147-A177-3AD203B41FA5}">
                      <a16:colId xmlns:a16="http://schemas.microsoft.com/office/drawing/2014/main" val="1580577249"/>
                    </a:ext>
                  </a:extLst>
                </a:gridCol>
              </a:tblGrid>
              <a:tr h="687152">
                <a:tc>
                  <a:txBody>
                    <a:bodyPr/>
                    <a:lstStyle/>
                    <a:p>
                      <a:pPr algn="ctr"/>
                      <a:r>
                        <a:rPr lang="uk-UA" sz="2000" dirty="0">
                          <a:latin typeface="Arial Black" panose="020B0A04020102020204" pitchFamily="34" charset="0"/>
                        </a:rPr>
                        <a:t>РІК</a:t>
                      </a:r>
                    </a:p>
                  </a:txBody>
                  <a:tcPr anchor="ctr">
                    <a:solidFill>
                      <a:srgbClr val="D4AF38"/>
                    </a:solidFill>
                  </a:tcPr>
                </a:tc>
                <a:tc>
                  <a:txBody>
                    <a:bodyPr/>
                    <a:lstStyle/>
                    <a:p>
                      <a:pPr algn="ctr"/>
                      <a:r>
                        <a:rPr lang="uk-UA" sz="2000" dirty="0">
                          <a:latin typeface="Arial Black" panose="020B0A04020102020204" pitchFamily="34" charset="0"/>
                        </a:rPr>
                        <a:t>1 ПМ</a:t>
                      </a:r>
                    </a:p>
                  </a:txBody>
                  <a:tcPr anchor="ctr">
                    <a:solidFill>
                      <a:srgbClr val="D4AF38"/>
                    </a:solidFill>
                  </a:tcPr>
                </a:tc>
                <a:tc>
                  <a:txBody>
                    <a:bodyPr/>
                    <a:lstStyle/>
                    <a:p>
                      <a:pPr algn="ctr"/>
                      <a:r>
                        <a:rPr lang="uk-UA" sz="2000" dirty="0">
                          <a:latin typeface="Arial Black" panose="020B0A04020102020204" pitchFamily="34" charset="0"/>
                        </a:rPr>
                        <a:t>50 ПМ</a:t>
                      </a:r>
                    </a:p>
                  </a:txBody>
                  <a:tcPr anchor="ctr">
                    <a:solidFill>
                      <a:srgbClr val="D4AF38"/>
                    </a:solidFill>
                  </a:tcPr>
                </a:tc>
                <a:extLst>
                  <a:ext uri="{0D108BD9-81ED-4DB2-BD59-A6C34878D82A}">
                    <a16:rowId xmlns:a16="http://schemas.microsoft.com/office/drawing/2014/main" val="3083377540"/>
                  </a:ext>
                </a:extLst>
              </a:tr>
              <a:tr h="687152">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5</a:t>
                      </a:r>
                      <a:endParaRPr lang="uk-UA" sz="2000" dirty="0">
                        <a:latin typeface="Arial Black" panose="020B0A04020102020204" pitchFamily="34" charset="0"/>
                      </a:endParaRPr>
                    </a:p>
                  </a:txBody>
                  <a:tcPr anchor="ctr">
                    <a:solidFill>
                      <a:srgbClr val="D4AF38">
                        <a:alpha val="6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3 028 грн</a:t>
                      </a:r>
                      <a:endParaRPr lang="uk-UA" sz="2000" dirty="0">
                        <a:latin typeface="Arial Black" panose="020B0A04020102020204" pitchFamily="34" charset="0"/>
                      </a:endParaRPr>
                    </a:p>
                  </a:txBody>
                  <a:tcPr anchor="ctr">
                    <a:solidFill>
                      <a:srgbClr val="D4AF38">
                        <a:alpha val="6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151 400 грн</a:t>
                      </a:r>
                      <a:endParaRPr lang="uk-UA" sz="2000" dirty="0">
                        <a:latin typeface="Arial Black" panose="020B0A04020102020204" pitchFamily="34" charset="0"/>
                      </a:endParaRPr>
                    </a:p>
                  </a:txBody>
                  <a:tcPr anchor="ctr">
                    <a:solidFill>
                      <a:srgbClr val="D4AF38">
                        <a:alpha val="60000"/>
                      </a:srgbClr>
                    </a:solidFill>
                  </a:tcPr>
                </a:tc>
                <a:extLst>
                  <a:ext uri="{0D108BD9-81ED-4DB2-BD59-A6C34878D82A}">
                    <a16:rowId xmlns:a16="http://schemas.microsoft.com/office/drawing/2014/main" val="1216768633"/>
                  </a:ext>
                </a:extLst>
              </a:tr>
              <a:tr h="687152">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5</a:t>
                      </a:r>
                      <a:endParaRPr lang="uk-UA" sz="2000" dirty="0">
                        <a:latin typeface="Arial Black" panose="020B0A04020102020204" pitchFamily="34" charset="0"/>
                      </a:endParaRPr>
                    </a:p>
                  </a:txBody>
                  <a:tcPr anchor="ctr">
                    <a:solidFill>
                      <a:srgbClr val="D4AF38">
                        <a:alpha val="4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3 </a:t>
                      </a:r>
                      <a:r>
                        <a:rPr lang="en-US" sz="2000" b="0" i="0" kern="1200" dirty="0">
                          <a:solidFill>
                            <a:schemeClr val="dk1"/>
                          </a:solidFill>
                          <a:effectLst/>
                          <a:latin typeface="Arial Black" panose="020B0A04020102020204" pitchFamily="34" charset="0"/>
                          <a:ea typeface="+mn-ea"/>
                          <a:cs typeface="+mn-cs"/>
                        </a:rPr>
                        <a:t>3</a:t>
                      </a:r>
                      <a:r>
                        <a:rPr lang="uk-UA" sz="2000" b="0" i="0" kern="1200" dirty="0">
                          <a:solidFill>
                            <a:schemeClr val="dk1"/>
                          </a:solidFill>
                          <a:effectLst/>
                          <a:latin typeface="Arial Black" panose="020B0A04020102020204" pitchFamily="34" charset="0"/>
                          <a:ea typeface="+mn-ea"/>
                          <a:cs typeface="+mn-cs"/>
                        </a:rPr>
                        <a:t>28 грн</a:t>
                      </a:r>
                      <a:endParaRPr lang="uk-UA" sz="2000" dirty="0">
                        <a:latin typeface="Arial Black" panose="020B0A04020102020204" pitchFamily="34" charset="0"/>
                      </a:endParaRPr>
                    </a:p>
                  </a:txBody>
                  <a:tcPr anchor="ctr">
                    <a:solidFill>
                      <a:srgbClr val="D4AF38">
                        <a:alpha val="4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1</a:t>
                      </a:r>
                      <a:r>
                        <a:rPr lang="en-US" sz="2000" b="0" i="0" kern="1200" dirty="0">
                          <a:solidFill>
                            <a:schemeClr val="dk1"/>
                          </a:solidFill>
                          <a:effectLst/>
                          <a:latin typeface="Arial Black" panose="020B0A04020102020204" pitchFamily="34" charset="0"/>
                          <a:ea typeface="+mn-ea"/>
                          <a:cs typeface="+mn-cs"/>
                        </a:rPr>
                        <a:t>66</a:t>
                      </a:r>
                      <a:r>
                        <a:rPr lang="uk-UA" sz="2000" b="0" i="0" kern="1200" dirty="0">
                          <a:solidFill>
                            <a:schemeClr val="dk1"/>
                          </a:solidFill>
                          <a:effectLst/>
                          <a:latin typeface="Arial Black" panose="020B0A04020102020204" pitchFamily="34" charset="0"/>
                          <a:ea typeface="+mn-ea"/>
                          <a:cs typeface="+mn-cs"/>
                        </a:rPr>
                        <a:t> 400 грн</a:t>
                      </a:r>
                      <a:endParaRPr lang="uk-UA" sz="2000" dirty="0">
                        <a:latin typeface="Arial Black" panose="020B0A04020102020204" pitchFamily="34" charset="0"/>
                      </a:endParaRPr>
                    </a:p>
                  </a:txBody>
                  <a:tcPr anchor="ctr">
                    <a:solidFill>
                      <a:srgbClr val="D4AF38">
                        <a:alpha val="40000"/>
                      </a:srgbClr>
                    </a:solidFill>
                  </a:tcPr>
                </a:tc>
                <a:extLst>
                  <a:ext uri="{0D108BD9-81ED-4DB2-BD59-A6C34878D82A}">
                    <a16:rowId xmlns:a16="http://schemas.microsoft.com/office/drawing/2014/main" val="483234117"/>
                  </a:ext>
                </a:extLst>
              </a:tr>
            </a:tbl>
          </a:graphicData>
        </a:graphic>
      </p:graphicFrame>
      <p:sp>
        <p:nvSpPr>
          <p:cNvPr id="18" name="Прямоугольник 17"/>
          <p:cNvSpPr/>
          <p:nvPr/>
        </p:nvSpPr>
        <p:spPr>
          <a:xfrm>
            <a:off x="2209800" y="8115300"/>
            <a:ext cx="5562600" cy="1477328"/>
          </a:xfrm>
          <a:prstGeom prst="rect">
            <a:avLst/>
          </a:prstGeom>
        </p:spPr>
        <p:txBody>
          <a:bodyPr wrap="square">
            <a:spAutoFit/>
          </a:bodyPr>
          <a:lstStyle/>
          <a:p>
            <a:r>
              <a:rPr lang="ru-RU" dirty="0">
                <a:solidFill>
                  <a:srgbClr val="D4AF38"/>
                </a:solidFill>
                <a:latin typeface="Arial Black" panose="020B0A04020102020204" pitchFamily="34" charset="0"/>
                <a:cs typeface="Arial" panose="020B0604020202020204" pitchFamily="34" charset="0"/>
              </a:rPr>
              <a:t>ГРОШОВІ АКТИВИ ДЕКЛАРУЮТЬСЯ, ЯКЩО ЇХНІЙ СУКУПНИЙ РОЗМІР ДЛЯ ОКРЕМОЇ ОСОБИ СТАНОМ НА ОСТАННІЙ ДЕНЬ ЗВІТНОГО ПЕРІОДУ ПЕРЕВИЩУЄ </a:t>
            </a:r>
          </a:p>
          <a:p>
            <a:r>
              <a:rPr lang="ru-RU" dirty="0">
                <a:solidFill>
                  <a:schemeClr val="tx2"/>
                </a:solidFill>
                <a:latin typeface="Arial Black" panose="020B0A04020102020204" pitchFamily="34" charset="0"/>
                <a:cs typeface="Arial" panose="020B0604020202020204" pitchFamily="34" charset="0"/>
              </a:rPr>
              <a:t>50 </a:t>
            </a:r>
            <a:r>
              <a:rPr lang="uk-UA" dirty="0">
                <a:solidFill>
                  <a:schemeClr val="tx2"/>
                </a:solidFill>
                <a:latin typeface="Arial Black" panose="020B0A04020102020204" pitchFamily="34" charset="0"/>
                <a:cs typeface="Arial" panose="020B0604020202020204" pitchFamily="34" charset="0"/>
              </a:rPr>
              <a:t>ПРОЖИТКОВИХ МІНІМУМІВ</a:t>
            </a:r>
          </a:p>
        </p:txBody>
      </p:sp>
      <p:sp>
        <p:nvSpPr>
          <p:cNvPr id="27" name="Дуга 26"/>
          <p:cNvSpPr/>
          <p:nvPr/>
        </p:nvSpPr>
        <p:spPr>
          <a:xfrm rot="2895956">
            <a:off x="3497081" y="4916966"/>
            <a:ext cx="4495800" cy="546420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grpSp>
        <p:nvGrpSpPr>
          <p:cNvPr id="28" name="Группа 27"/>
          <p:cNvGrpSpPr/>
          <p:nvPr/>
        </p:nvGrpSpPr>
        <p:grpSpPr>
          <a:xfrm>
            <a:off x="11353800" y="6591300"/>
            <a:ext cx="6477000" cy="2819400"/>
            <a:chOff x="11277600" y="7124700"/>
            <a:chExt cx="6477000" cy="2819400"/>
          </a:xfrm>
        </p:grpSpPr>
        <p:sp>
          <p:nvSpPr>
            <p:cNvPr id="29" name="Скругленный прямоугольник 28"/>
            <p:cNvSpPr/>
            <p:nvPr/>
          </p:nvSpPr>
          <p:spPr>
            <a:xfrm>
              <a:off x="11277600" y="7124700"/>
              <a:ext cx="64770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0" name="Рисунок 29"/>
            <p:cNvPicPr>
              <a:picLocks noChangeAspect="1"/>
            </p:cNvPicPr>
            <p:nvPr/>
          </p:nvPicPr>
          <p:blipFill rotWithShape="1">
            <a:blip r:embed="rId6"/>
            <a:srcRect l="85953" t="19612" r="2460" b="70653"/>
            <a:stretch/>
          </p:blipFill>
          <p:spPr>
            <a:xfrm>
              <a:off x="15011400" y="8572500"/>
              <a:ext cx="2119086" cy="1001485"/>
            </a:xfrm>
            <a:prstGeom prst="rect">
              <a:avLst/>
            </a:prstGeom>
          </p:spPr>
        </p:pic>
        <p:sp>
          <p:nvSpPr>
            <p:cNvPr id="31" name="TextBox 30"/>
            <p:cNvSpPr txBox="1"/>
            <p:nvPr/>
          </p:nvSpPr>
          <p:spPr>
            <a:xfrm>
              <a:off x="11582400" y="7581900"/>
              <a:ext cx="5181600" cy="1846659"/>
            </a:xfrm>
            <a:prstGeom prst="rect">
              <a:avLst/>
            </a:prstGeom>
            <a:noFill/>
          </p:spPr>
          <p:txBody>
            <a:bodyPr wrap="square" rtlCol="0">
              <a:spAutoFit/>
            </a:bodyPr>
            <a:lstStyle/>
            <a:p>
              <a:r>
                <a:rPr lang="uk-UA" sz="2400" dirty="0">
                  <a:latin typeface="Arial Narrow" panose="020B0606020202030204" pitchFamily="34" charset="0"/>
                </a:rPr>
                <a:t>Якщо певні поля неможливо застосувати при введенні потрібної адреси, Ви можете обрати опцію </a:t>
              </a:r>
            </a:p>
            <a:p>
              <a:r>
                <a:rPr lang="uk-UA" sz="2400" dirty="0">
                  <a:latin typeface="Arial Narrow" panose="020B0606020202030204" pitchFamily="34" charset="0"/>
                </a:rPr>
                <a:t>«НЕ ЗАСТОСОВУЄТЬСЯ»</a:t>
              </a:r>
            </a:p>
            <a:p>
              <a:endParaRPr lang="uk-UA" dirty="0"/>
            </a:p>
          </p:txBody>
        </p:sp>
      </p:grpSp>
    </p:spTree>
    <p:extLst>
      <p:ext uri="{BB962C8B-B14F-4D97-AF65-F5344CB8AC3E}">
        <p14:creationId xmlns:p14="http://schemas.microsoft.com/office/powerpoint/2010/main" val="3944281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82800" y="12700"/>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12.1/16</a:t>
            </a:r>
          </a:p>
        </p:txBody>
      </p:sp>
      <p:cxnSp>
        <p:nvCxnSpPr>
          <p:cNvPr id="3" name="Прямая соединительная линия 2"/>
          <p:cNvCxnSpPr/>
          <p:nvPr/>
        </p:nvCxnSpPr>
        <p:spPr>
          <a:xfrm>
            <a:off x="145542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4" name="Прямоугольник 3"/>
          <p:cNvSpPr/>
          <p:nvPr/>
        </p:nvSpPr>
        <p:spPr>
          <a:xfrm>
            <a:off x="2667000" y="266700"/>
            <a:ext cx="10591800" cy="584775"/>
          </a:xfrm>
          <a:prstGeom prst="rect">
            <a:avLst/>
          </a:prstGeom>
        </p:spPr>
        <p:txBody>
          <a:bodyPr wrap="square">
            <a:spAutoFit/>
          </a:bodyPr>
          <a:lstStyle/>
          <a:p>
            <a:r>
              <a:rPr lang="ru-RU" sz="3200" b="1" cap="all" dirty="0">
                <a:solidFill>
                  <a:schemeClr val="tx2"/>
                </a:solidFill>
                <a:latin typeface="Tahoma" panose="020B0604030504040204" pitchFamily="34" charset="0"/>
                <a:ea typeface="Tahoma" panose="020B0604030504040204" pitchFamily="34" charset="0"/>
                <a:cs typeface="Tahoma" panose="020B0604030504040204" pitchFamily="34" charset="0"/>
              </a:rPr>
              <a:t>БАНКІВСЬКІ ТА ІНШІ ФІНАНСОВІ УСТАНОВИ</a:t>
            </a:r>
            <a:endParaRPr lang="uk-UA" sz="4800" b="1" cap="all"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5" name="Freeform 31"/>
          <p:cNvSpPr/>
          <p:nvPr/>
        </p:nvSpPr>
        <p:spPr>
          <a:xfrm>
            <a:off x="1600200" y="342900"/>
            <a:ext cx="858106" cy="937687"/>
          </a:xfrm>
          <a:custGeom>
            <a:avLst/>
            <a:gdLst/>
            <a:ahLst/>
            <a:cxnLst/>
            <a:rect l="l" t="t" r="r" b="b"/>
            <a:pathLst>
              <a:path w="629767" h="730742">
                <a:moveTo>
                  <a:pt x="0" y="0"/>
                </a:moveTo>
                <a:lnTo>
                  <a:pt x="629767" y="0"/>
                </a:lnTo>
                <a:lnTo>
                  <a:pt x="629767" y="730742"/>
                </a:lnTo>
                <a:lnTo>
                  <a:pt x="0" y="7307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7" name="Рисунок 6"/>
          <p:cNvPicPr>
            <a:picLocks noChangeAspect="1"/>
          </p:cNvPicPr>
          <p:nvPr/>
        </p:nvPicPr>
        <p:blipFill rotWithShape="1">
          <a:blip r:embed="rId4"/>
          <a:srcRect l="31031" t="49806" r="42461" b="40035"/>
          <a:stretch/>
        </p:blipFill>
        <p:spPr>
          <a:xfrm>
            <a:off x="1600200" y="1257300"/>
            <a:ext cx="6716180" cy="1447800"/>
          </a:xfrm>
          <a:prstGeom prst="rect">
            <a:avLst/>
          </a:prstGeom>
        </p:spPr>
      </p:pic>
      <p:sp>
        <p:nvSpPr>
          <p:cNvPr id="8" name="Скругленный прямоугольник 7"/>
          <p:cNvSpPr/>
          <p:nvPr/>
        </p:nvSpPr>
        <p:spPr>
          <a:xfrm>
            <a:off x="1600200" y="1409700"/>
            <a:ext cx="6705600" cy="609600"/>
          </a:xfrm>
          <a:prstGeom prst="roundRect">
            <a:avLst/>
          </a:prstGeom>
          <a:solidFill>
            <a:schemeClr val="accent1">
              <a:alpha val="16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TextBox 12"/>
          <p:cNvSpPr txBox="1"/>
          <p:nvPr/>
        </p:nvSpPr>
        <p:spPr>
          <a:xfrm>
            <a:off x="8458200" y="1104900"/>
            <a:ext cx="8458200" cy="1940957"/>
          </a:xfrm>
          <a:prstGeom prst="roundRect">
            <a:avLst/>
          </a:prstGeom>
          <a:noFill/>
          <a:ln>
            <a:solidFill>
              <a:schemeClr val="tx2"/>
            </a:solidFill>
          </a:ln>
        </p:spPr>
        <p:txBody>
          <a:bodyPr wrap="square" rtlCol="0">
            <a:spAutoFit/>
          </a:bodyPr>
          <a:lstStyle/>
          <a:p>
            <a:r>
              <a:rPr lang="uk-UA" dirty="0">
                <a:solidFill>
                  <a:srgbClr val="334A58"/>
                </a:solidFill>
                <a:latin typeface="Arial Black" panose="020B0A04020102020204" pitchFamily="34" charset="0"/>
              </a:rPr>
              <a:t>Декларуються відомості про банківські та інші фінансові установи, у тому числі за кордоном, у яких у суб’єкта декларування або членів його сім’ї відкриті рахунки (незалежно від типу рахунку, а також рахунки, відкриті третіми особами на ім’я суб’єкта декларування або членів його сім’ї) або зберігаються кошти, інше майно.</a:t>
            </a:r>
            <a:endParaRPr lang="uk-UA" dirty="0">
              <a:latin typeface="Arial Black" panose="020B0A04020102020204" pitchFamily="34" charset="0"/>
            </a:endParaRPr>
          </a:p>
        </p:txBody>
      </p:sp>
      <p:sp>
        <p:nvSpPr>
          <p:cNvPr id="14" name="Дуга 13"/>
          <p:cNvSpPr/>
          <p:nvPr/>
        </p:nvSpPr>
        <p:spPr>
          <a:xfrm rot="18869744">
            <a:off x="6177139" y="1013065"/>
            <a:ext cx="3352800" cy="2590800"/>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6" name="Прямоугольник 5"/>
          <p:cNvSpPr/>
          <p:nvPr/>
        </p:nvSpPr>
        <p:spPr>
          <a:xfrm>
            <a:off x="1981200" y="3314700"/>
            <a:ext cx="4267200" cy="1200329"/>
          </a:xfrm>
          <a:prstGeom prst="rect">
            <a:avLst/>
          </a:prstGeom>
        </p:spPr>
        <p:txBody>
          <a:bodyPr wrap="square">
            <a:spAutoFit/>
          </a:bodyPr>
          <a:lstStyle/>
          <a:p>
            <a:r>
              <a:rPr lang="uk-UA" dirty="0">
                <a:solidFill>
                  <a:srgbClr val="334A58"/>
                </a:solidFill>
                <a:latin typeface="Arial" panose="020B0604020202020204" pitchFamily="34" charset="0"/>
              </a:rPr>
              <a:t>Рахунки зазначаються незалежно від наявності коштів протягом звітного періоду чи станом на кінець звітного періоду</a:t>
            </a:r>
            <a:r>
              <a:rPr lang="ru-RU" dirty="0">
                <a:solidFill>
                  <a:srgbClr val="334A58"/>
                </a:solidFill>
                <a:latin typeface="Arial" panose="020B0604020202020204" pitchFamily="34" charset="0"/>
              </a:rPr>
              <a:t>.</a:t>
            </a:r>
            <a:endParaRPr lang="uk-UA" dirty="0"/>
          </a:p>
        </p:txBody>
      </p:sp>
      <p:sp>
        <p:nvSpPr>
          <p:cNvPr id="16" name="Freeform 3"/>
          <p:cNvSpPr/>
          <p:nvPr/>
        </p:nvSpPr>
        <p:spPr>
          <a:xfrm>
            <a:off x="1066800" y="3390900"/>
            <a:ext cx="808743" cy="788157"/>
          </a:xfrm>
          <a:custGeom>
            <a:avLst/>
            <a:gdLst/>
            <a:ahLst/>
            <a:cxnLst/>
            <a:rect l="l" t="t" r="r" b="b"/>
            <a:pathLst>
              <a:path w="808743" h="788157">
                <a:moveTo>
                  <a:pt x="0" y="0"/>
                </a:moveTo>
                <a:lnTo>
                  <a:pt x="808743" y="0"/>
                </a:lnTo>
                <a:lnTo>
                  <a:pt x="808743" y="788157"/>
                </a:lnTo>
                <a:lnTo>
                  <a:pt x="0" y="7881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Прямоугольник 8"/>
          <p:cNvSpPr/>
          <p:nvPr/>
        </p:nvSpPr>
        <p:spPr>
          <a:xfrm>
            <a:off x="1905000" y="5448300"/>
            <a:ext cx="4038600" cy="1200329"/>
          </a:xfrm>
          <a:prstGeom prst="rect">
            <a:avLst/>
          </a:prstGeom>
        </p:spPr>
        <p:txBody>
          <a:bodyPr wrap="square">
            <a:spAutoFit/>
          </a:bodyPr>
          <a:lstStyle/>
          <a:p>
            <a:r>
              <a:rPr lang="uk-UA" dirty="0">
                <a:solidFill>
                  <a:srgbClr val="334A58"/>
                </a:solidFill>
                <a:latin typeface="Arial" panose="020B0604020202020204" pitchFamily="34" charset="0"/>
              </a:rPr>
              <a:t>Набір цифр, зазначений на банківській платіжній картці, не є номером рахунку. До однієї карти може бути відкрито кілька рахунків</a:t>
            </a:r>
            <a:endParaRPr lang="uk-UA" dirty="0"/>
          </a:p>
        </p:txBody>
      </p:sp>
      <p:sp>
        <p:nvSpPr>
          <p:cNvPr id="17" name="Freeform 3"/>
          <p:cNvSpPr/>
          <p:nvPr/>
        </p:nvSpPr>
        <p:spPr>
          <a:xfrm>
            <a:off x="990600" y="5372100"/>
            <a:ext cx="808743" cy="788157"/>
          </a:xfrm>
          <a:custGeom>
            <a:avLst/>
            <a:gdLst/>
            <a:ahLst/>
            <a:cxnLst/>
            <a:rect l="l" t="t" r="r" b="b"/>
            <a:pathLst>
              <a:path w="808743" h="788157">
                <a:moveTo>
                  <a:pt x="0" y="0"/>
                </a:moveTo>
                <a:lnTo>
                  <a:pt x="808743" y="0"/>
                </a:lnTo>
                <a:lnTo>
                  <a:pt x="808743" y="788157"/>
                </a:lnTo>
                <a:lnTo>
                  <a:pt x="0" y="7881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Прямоугольник 9"/>
          <p:cNvSpPr/>
          <p:nvPr/>
        </p:nvSpPr>
        <p:spPr>
          <a:xfrm>
            <a:off x="1981200" y="7200900"/>
            <a:ext cx="3733800" cy="2031325"/>
          </a:xfrm>
          <a:prstGeom prst="rect">
            <a:avLst/>
          </a:prstGeom>
        </p:spPr>
        <p:txBody>
          <a:bodyPr wrap="square">
            <a:spAutoFit/>
          </a:bodyPr>
          <a:lstStyle/>
          <a:p>
            <a:r>
              <a:rPr lang="uk-UA" dirty="0">
                <a:solidFill>
                  <a:srgbClr val="334A58"/>
                </a:solidFill>
                <a:latin typeface="Arial" panose="020B0604020202020204" pitchFamily="34" charset="0"/>
              </a:rPr>
              <a:t>Завершення строку дії банківської платіжної картки або завершення (припинення) надходжень на таку картку не тягне за собою автоматичне закриття рахунка у банківській установ</a:t>
            </a:r>
            <a:endParaRPr lang="uk-UA" dirty="0"/>
          </a:p>
        </p:txBody>
      </p:sp>
      <p:sp>
        <p:nvSpPr>
          <p:cNvPr id="18" name="Freeform 3"/>
          <p:cNvSpPr/>
          <p:nvPr/>
        </p:nvSpPr>
        <p:spPr>
          <a:xfrm>
            <a:off x="1143000" y="7429500"/>
            <a:ext cx="808743" cy="788157"/>
          </a:xfrm>
          <a:custGeom>
            <a:avLst/>
            <a:gdLst/>
            <a:ahLst/>
            <a:cxnLst/>
            <a:rect l="l" t="t" r="r" b="b"/>
            <a:pathLst>
              <a:path w="808743" h="788157">
                <a:moveTo>
                  <a:pt x="0" y="0"/>
                </a:moveTo>
                <a:lnTo>
                  <a:pt x="808743" y="0"/>
                </a:lnTo>
                <a:lnTo>
                  <a:pt x="808743" y="788157"/>
                </a:lnTo>
                <a:lnTo>
                  <a:pt x="0" y="7881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Прямоугольник 10"/>
          <p:cNvSpPr/>
          <p:nvPr/>
        </p:nvSpPr>
        <p:spPr>
          <a:xfrm>
            <a:off x="10134600" y="8724900"/>
            <a:ext cx="4495800" cy="923330"/>
          </a:xfrm>
          <a:prstGeom prst="rect">
            <a:avLst/>
          </a:prstGeom>
        </p:spPr>
        <p:txBody>
          <a:bodyPr wrap="square">
            <a:spAutoFit/>
          </a:bodyPr>
          <a:lstStyle/>
          <a:p>
            <a:r>
              <a:rPr lang="uk-UA" dirty="0">
                <a:solidFill>
                  <a:srgbClr val="000000"/>
                </a:solidFill>
                <a:latin typeface="Arial Black" panose="020B0A04020102020204" pitchFamily="34" charset="0"/>
              </a:rPr>
              <a:t>Номер РАХУНКУ складається літер UA та 29 символів (літери та цифри)</a:t>
            </a:r>
            <a:endParaRPr lang="uk-UA" dirty="0">
              <a:latin typeface="Arial Black" panose="020B0A04020102020204" pitchFamily="34" charset="0"/>
            </a:endParaRPr>
          </a:p>
        </p:txBody>
      </p:sp>
      <p:pic>
        <p:nvPicPr>
          <p:cNvPr id="19" name="Рисунок 18"/>
          <p:cNvPicPr>
            <a:picLocks noChangeAspect="1"/>
          </p:cNvPicPr>
          <p:nvPr/>
        </p:nvPicPr>
        <p:blipFill rotWithShape="1">
          <a:blip r:embed="rId7"/>
          <a:srcRect l="32339" t="75555" r="61452" b="13979"/>
          <a:stretch/>
        </p:blipFill>
        <p:spPr>
          <a:xfrm>
            <a:off x="9067800" y="8648700"/>
            <a:ext cx="1135626" cy="1076632"/>
          </a:xfrm>
          <a:prstGeom prst="rect">
            <a:avLst/>
          </a:prstGeom>
        </p:spPr>
      </p:pic>
      <p:pic>
        <p:nvPicPr>
          <p:cNvPr id="22" name="Рисунок 21"/>
          <p:cNvPicPr>
            <a:picLocks noChangeAspect="1"/>
          </p:cNvPicPr>
          <p:nvPr/>
        </p:nvPicPr>
        <p:blipFill rotWithShape="1">
          <a:blip r:embed="rId8"/>
          <a:srcRect l="3952" t="10753" r="61209" b="74337"/>
          <a:stretch/>
        </p:blipFill>
        <p:spPr>
          <a:xfrm>
            <a:off x="9601200" y="6972300"/>
            <a:ext cx="3810000" cy="91722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68600" y="7581900"/>
            <a:ext cx="1691051" cy="1691051"/>
          </a:xfrm>
          <a:prstGeom prst="rect">
            <a:avLst/>
          </a:prstGeom>
        </p:spPr>
      </p:pic>
      <p:sp>
        <p:nvSpPr>
          <p:cNvPr id="24" name="Прямоугольник 23"/>
          <p:cNvSpPr/>
          <p:nvPr/>
        </p:nvSpPr>
        <p:spPr>
          <a:xfrm>
            <a:off x="14935200" y="9410700"/>
            <a:ext cx="2956707" cy="646331"/>
          </a:xfrm>
          <a:prstGeom prst="rect">
            <a:avLst/>
          </a:prstGeom>
        </p:spPr>
        <p:txBody>
          <a:bodyPr wrap="none">
            <a:spAutoFit/>
          </a:bodyPr>
          <a:lstStyle/>
          <a:p>
            <a:r>
              <a:rPr lang="uk-UA" dirty="0">
                <a:hlinkClick r:id="rId10"/>
              </a:rPr>
              <a:t>https://thedigital.gov.ua/iban</a:t>
            </a:r>
            <a:endParaRPr lang="uk-UA" dirty="0"/>
          </a:p>
          <a:p>
            <a:endParaRPr lang="uk-UA" dirty="0"/>
          </a:p>
        </p:txBody>
      </p:sp>
      <p:pic>
        <p:nvPicPr>
          <p:cNvPr id="25" name="Рисунок 24"/>
          <p:cNvPicPr>
            <a:picLocks noChangeAspect="1"/>
          </p:cNvPicPr>
          <p:nvPr/>
        </p:nvPicPr>
        <p:blipFill rotWithShape="1">
          <a:blip r:embed="rId11"/>
          <a:srcRect l="14838" t="50036" r="51775" b="26882"/>
          <a:stretch/>
        </p:blipFill>
        <p:spPr>
          <a:xfrm>
            <a:off x="6172200" y="3162300"/>
            <a:ext cx="6105832" cy="2374491"/>
          </a:xfrm>
          <a:prstGeom prst="rect">
            <a:avLst/>
          </a:prstGeom>
        </p:spPr>
      </p:pic>
      <p:sp>
        <p:nvSpPr>
          <p:cNvPr id="26" name="Скругленный прямоугольник 25"/>
          <p:cNvSpPr/>
          <p:nvPr/>
        </p:nvSpPr>
        <p:spPr>
          <a:xfrm>
            <a:off x="12268200" y="3238500"/>
            <a:ext cx="5638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latin typeface="Arial Black" panose="020B0A04020102020204" pitchFamily="34" charset="0"/>
              </a:rPr>
              <a:t>Зазначається тип рахунку: індивідуальний, депозитний, поточний, соціальний тощо</a:t>
            </a:r>
          </a:p>
        </p:txBody>
      </p:sp>
      <p:sp>
        <p:nvSpPr>
          <p:cNvPr id="27" name="Дуга 26"/>
          <p:cNvSpPr/>
          <p:nvPr/>
        </p:nvSpPr>
        <p:spPr>
          <a:xfrm rot="19321314">
            <a:off x="10845943" y="3504257"/>
            <a:ext cx="1842724" cy="6858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28" name="Скругленный прямоугольник 27"/>
          <p:cNvSpPr/>
          <p:nvPr/>
        </p:nvSpPr>
        <p:spPr>
          <a:xfrm>
            <a:off x="6172200" y="4991100"/>
            <a:ext cx="1143000" cy="533400"/>
          </a:xfrm>
          <a:prstGeom prst="round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Скругленный прямоугольник 29"/>
          <p:cNvSpPr/>
          <p:nvPr/>
        </p:nvSpPr>
        <p:spPr>
          <a:xfrm>
            <a:off x="12573000" y="5524500"/>
            <a:ext cx="4495800" cy="144780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Arial Black" panose="020B0A04020102020204" pitchFamily="34" charset="0"/>
              </a:rPr>
              <a:t>Як дізнатися IBAN свого рахунку у банку, Ви можете через дані Міністерства цифрової трансформації України</a:t>
            </a:r>
          </a:p>
        </p:txBody>
      </p:sp>
      <p:sp>
        <p:nvSpPr>
          <p:cNvPr id="31" name="Дуга 30"/>
          <p:cNvSpPr/>
          <p:nvPr/>
        </p:nvSpPr>
        <p:spPr>
          <a:xfrm rot="18421083">
            <a:off x="10242495" y="6149452"/>
            <a:ext cx="2895600" cy="2286000"/>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cxnSp>
        <p:nvCxnSpPr>
          <p:cNvPr id="33" name="Прямая со стрелкой 32"/>
          <p:cNvCxnSpPr>
            <a:stCxn id="22" idx="2"/>
          </p:cNvCxnSpPr>
          <p:nvPr/>
        </p:nvCxnSpPr>
        <p:spPr>
          <a:xfrm>
            <a:off x="11506200" y="7889523"/>
            <a:ext cx="0" cy="75917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a:stCxn id="22" idx="2"/>
          </p:cNvCxnSpPr>
          <p:nvPr/>
        </p:nvCxnSpPr>
        <p:spPr>
          <a:xfrm>
            <a:off x="11506200" y="7889523"/>
            <a:ext cx="3810000" cy="75917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Скругленный прямоугольник 11"/>
          <p:cNvSpPr/>
          <p:nvPr/>
        </p:nvSpPr>
        <p:spPr>
          <a:xfrm>
            <a:off x="5791200" y="5600700"/>
            <a:ext cx="3581400" cy="3429000"/>
          </a:xfrm>
          <a:prstGeom prst="roundRect">
            <a:avLst/>
          </a:prstGeom>
          <a:solidFill>
            <a:srgbClr val="D4AF38"/>
          </a:solid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latin typeface="Arial" panose="020B0604020202020204" pitchFamily="34" charset="0"/>
                <a:cs typeface="Arial" panose="020B0604020202020204" pitchFamily="34" charset="0"/>
              </a:rPr>
              <a:t>Ви можете </a:t>
            </a:r>
            <a:r>
              <a:rPr lang="uk-UA" b="1" dirty="0">
                <a:latin typeface="Arial" panose="020B0604020202020204" pitchFamily="34" charset="0"/>
                <a:cs typeface="Arial" panose="020B0604020202020204" pitchFamily="34" charset="0"/>
              </a:rPr>
              <a:t>обрати позначку «Не застосовується»</a:t>
            </a:r>
            <a:r>
              <a:rPr lang="uk-UA" dirty="0">
                <a:latin typeface="Arial" panose="020B0604020202020204" pitchFamily="34" charset="0"/>
                <a:cs typeface="Arial" panose="020B0604020202020204" pitchFamily="34" charset="0"/>
              </a:rPr>
              <a:t> у полях «Тип рахунка, індивідуального банківського сейфу (комірки)» та «Номер рахунка, індивідуального банківського сейфу (комірки)». Після цього необхідно </a:t>
            </a:r>
            <a:r>
              <a:rPr lang="uk-UA" b="1" dirty="0">
                <a:latin typeface="Arial" panose="020B0604020202020204" pitchFamily="34" charset="0"/>
                <a:cs typeface="Arial" panose="020B0604020202020204" pitchFamily="34" charset="0"/>
              </a:rPr>
              <a:t>натиснути на кнопку «ДОДАТИ»</a:t>
            </a:r>
            <a:endParaRPr lang="uk-UA" dirty="0">
              <a:latin typeface="Arial" panose="020B0604020202020204" pitchFamily="34" charset="0"/>
              <a:cs typeface="Arial" panose="020B0604020202020204" pitchFamily="34" charset="0"/>
            </a:endParaRPr>
          </a:p>
        </p:txBody>
      </p:sp>
      <p:cxnSp>
        <p:nvCxnSpPr>
          <p:cNvPr id="20" name="Прямая со стрелкой 19"/>
          <p:cNvCxnSpPr/>
          <p:nvPr/>
        </p:nvCxnSpPr>
        <p:spPr>
          <a:xfrm flipV="1">
            <a:off x="8077200" y="4000500"/>
            <a:ext cx="1219200" cy="1600200"/>
          </a:xfrm>
          <a:prstGeom prst="straightConnector1">
            <a:avLst/>
          </a:prstGeom>
          <a:ln>
            <a:solidFill>
              <a:srgbClr val="D4AF3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V="1">
            <a:off x="8077200" y="4914900"/>
            <a:ext cx="0" cy="685800"/>
          </a:xfrm>
          <a:prstGeom prst="straightConnector1">
            <a:avLst/>
          </a:prstGeom>
          <a:ln>
            <a:solidFill>
              <a:srgbClr val="D4AF38"/>
            </a:solidFill>
            <a:tailEnd type="triangle"/>
          </a:ln>
        </p:spPr>
        <p:style>
          <a:lnRef idx="1">
            <a:schemeClr val="accent1"/>
          </a:lnRef>
          <a:fillRef idx="0">
            <a:schemeClr val="accent1"/>
          </a:fillRef>
          <a:effectRef idx="0">
            <a:schemeClr val="accent1"/>
          </a:effectRef>
          <a:fontRef idx="minor">
            <a:schemeClr val="tx1"/>
          </a:fontRef>
        </p:style>
      </p:cxnSp>
      <p:pic>
        <p:nvPicPr>
          <p:cNvPr id="34" name="Рисунок 33"/>
          <p:cNvPicPr>
            <a:picLocks noChangeAspect="1"/>
          </p:cNvPicPr>
          <p:nvPr/>
        </p:nvPicPr>
        <p:blipFill rotWithShape="1">
          <a:blip r:embed="rId12"/>
          <a:srcRect l="48458" t="50395" r="40873" b="41576"/>
          <a:stretch/>
        </p:blipFill>
        <p:spPr>
          <a:xfrm>
            <a:off x="9372600" y="4914900"/>
            <a:ext cx="2340320" cy="990600"/>
          </a:xfrm>
          <a:prstGeom prst="rect">
            <a:avLst/>
          </a:prstGeom>
        </p:spPr>
      </p:pic>
    </p:spTree>
    <p:extLst>
      <p:ext uri="{BB962C8B-B14F-4D97-AF65-F5344CB8AC3E}">
        <p14:creationId xmlns:p14="http://schemas.microsoft.com/office/powerpoint/2010/main" val="3278060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219200" y="1333500"/>
            <a:ext cx="11430000" cy="1996440"/>
            <a:chOff x="152400" y="1257300"/>
            <a:chExt cx="12496800" cy="2072640"/>
          </a:xfrm>
        </p:grpSpPr>
        <p:pic>
          <p:nvPicPr>
            <p:cNvPr id="58" name="Рисунок 57"/>
            <p:cNvPicPr>
              <a:picLocks noChangeAspect="1"/>
            </p:cNvPicPr>
            <p:nvPr/>
          </p:nvPicPr>
          <p:blipFill rotWithShape="1">
            <a:blip r:embed="rId2"/>
            <a:srcRect l="14167" t="34518" r="17500" b="45333"/>
            <a:stretch/>
          </p:blipFill>
          <p:spPr>
            <a:xfrm>
              <a:off x="152400" y="1257300"/>
              <a:ext cx="12496800" cy="2072640"/>
            </a:xfrm>
            <a:prstGeom prst="rect">
              <a:avLst/>
            </a:prstGeom>
          </p:spPr>
        </p:pic>
        <p:sp>
          <p:nvSpPr>
            <p:cNvPr id="68" name="Скругленный прямоугольник 67"/>
            <p:cNvSpPr/>
            <p:nvPr/>
          </p:nvSpPr>
          <p:spPr>
            <a:xfrm>
              <a:off x="304800" y="2628900"/>
              <a:ext cx="6019800" cy="609600"/>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9" name="Скругленный прямоугольник 68"/>
            <p:cNvSpPr/>
            <p:nvPr/>
          </p:nvSpPr>
          <p:spPr>
            <a:xfrm>
              <a:off x="6629400" y="2628900"/>
              <a:ext cx="6019800" cy="609600"/>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71" name="Прямая соединительная линия 70"/>
            <p:cNvCxnSpPr/>
            <p:nvPr/>
          </p:nvCxnSpPr>
          <p:spPr>
            <a:xfrm flipH="1">
              <a:off x="5715000" y="2019300"/>
              <a:ext cx="838200" cy="609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6553200" y="2019300"/>
              <a:ext cx="152400" cy="5334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Группа 5"/>
          <p:cNvGrpSpPr/>
          <p:nvPr/>
        </p:nvGrpSpPr>
        <p:grpSpPr>
          <a:xfrm>
            <a:off x="8763000" y="8267700"/>
            <a:ext cx="3352800" cy="1834586"/>
            <a:chOff x="914400" y="983445"/>
            <a:chExt cx="3352800" cy="1834586"/>
          </a:xfrm>
        </p:grpSpPr>
        <p:sp>
          <p:nvSpPr>
            <p:cNvPr id="2" name="Скругленный прямоугольник 1"/>
            <p:cNvSpPr/>
            <p:nvPr/>
          </p:nvSpPr>
          <p:spPr>
            <a:xfrm>
              <a:off x="914400" y="983445"/>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02071"/>
              <a:ext cx="2019262" cy="936446"/>
            </a:xfrm>
            <a:prstGeom prst="rect">
              <a:avLst/>
            </a:prstGeom>
          </p:spPr>
        </p:pic>
        <p:sp>
          <p:nvSpPr>
            <p:cNvPr id="4" name="Прямоугольник 3"/>
            <p:cNvSpPr/>
            <p:nvPr/>
          </p:nvSpPr>
          <p:spPr>
            <a:xfrm>
              <a:off x="990600" y="2171700"/>
              <a:ext cx="3276600" cy="646331"/>
            </a:xfrm>
            <a:prstGeom prst="rect">
              <a:avLst/>
            </a:prstGeom>
          </p:spPr>
          <p:txBody>
            <a:bodyPr wrap="square">
              <a:spAutoFit/>
            </a:bodyPr>
            <a:lstStyle/>
            <a:p>
              <a:pPr algn="ctr">
                <a:defRPr/>
              </a:pPr>
              <a:r>
                <a:rPr lang="uk-UA" b="1" dirty="0">
                  <a:solidFill>
                    <a:schemeClr val="dk1"/>
                  </a:solidFill>
                  <a:latin typeface="Arial Black" panose="020B0A04020102020204" pitchFamily="34" charset="0"/>
                </a:rPr>
                <a:t>АТ КБ «ПРИВАТБАНК»</a:t>
              </a:r>
              <a:endParaRPr lang="en-US" b="1" dirty="0">
                <a:solidFill>
                  <a:schemeClr val="dk1"/>
                </a:solidFill>
                <a:latin typeface="Arial Black" panose="020B0A04020102020204" pitchFamily="34" charset="0"/>
              </a:endParaRPr>
            </a:p>
            <a:p>
              <a:pPr algn="ctr">
                <a:defRPr/>
              </a:pPr>
              <a:r>
                <a:rPr lang="uk-UA" b="1" dirty="0">
                  <a:solidFill>
                    <a:schemeClr val="dk1"/>
                  </a:solidFill>
                  <a:latin typeface="Arial Black" panose="020B0A04020102020204" pitchFamily="34" charset="0"/>
                </a:rPr>
                <a:t>14360570</a:t>
              </a:r>
              <a:endParaRPr lang="uk-UA" dirty="0">
                <a:latin typeface="Arial Black" panose="020B0A04020102020204" pitchFamily="34" charset="0"/>
              </a:endParaRPr>
            </a:p>
          </p:txBody>
        </p:sp>
      </p:grpSp>
      <p:grpSp>
        <p:nvGrpSpPr>
          <p:cNvPr id="49" name="Группа 48"/>
          <p:cNvGrpSpPr/>
          <p:nvPr/>
        </p:nvGrpSpPr>
        <p:grpSpPr>
          <a:xfrm>
            <a:off x="7086600" y="3848100"/>
            <a:ext cx="3352800" cy="1766910"/>
            <a:chOff x="4648200" y="1028700"/>
            <a:chExt cx="3352800" cy="1766910"/>
          </a:xfrm>
        </p:grpSpPr>
        <p:sp>
          <p:nvSpPr>
            <p:cNvPr id="10" name="Скругленный прямоугольник 9"/>
            <p:cNvSpPr/>
            <p:nvPr/>
          </p:nvSpPr>
          <p:spPr>
            <a:xfrm>
              <a:off x="4648200" y="1028700"/>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Прямоугольник 11"/>
            <p:cNvSpPr/>
            <p:nvPr/>
          </p:nvSpPr>
          <p:spPr>
            <a:xfrm>
              <a:off x="4724400" y="2140755"/>
              <a:ext cx="3276600" cy="646331"/>
            </a:xfrm>
            <a:prstGeom prst="rect">
              <a:avLst/>
            </a:prstGeom>
          </p:spPr>
          <p:txBody>
            <a:bodyPr wrap="square">
              <a:spAutoFit/>
            </a:bodyPr>
            <a:lstStyle/>
            <a:p>
              <a:pPr algn="ctr"/>
              <a:r>
                <a:rPr lang="uk-UA" dirty="0">
                  <a:latin typeface="Arial Black" panose="020B0A04020102020204" pitchFamily="34" charset="0"/>
                </a:rPr>
                <a:t>АТ «ОЩАДБАНК»</a:t>
              </a:r>
              <a:endParaRPr lang="en-US" dirty="0">
                <a:latin typeface="Arial Black" panose="020B0A04020102020204" pitchFamily="34" charset="0"/>
              </a:endParaRPr>
            </a:p>
            <a:p>
              <a:pPr algn="ctr">
                <a:defRPr/>
              </a:pPr>
              <a:r>
                <a:rPr lang="uk-UA" dirty="0">
                  <a:solidFill>
                    <a:schemeClr val="dk1"/>
                  </a:solidFill>
                  <a:latin typeface="Arial Black" panose="020B0A04020102020204" pitchFamily="34" charset="0"/>
                </a:rPr>
                <a:t>00032129</a:t>
              </a:r>
              <a:endParaRPr lang="uk-UA" dirty="0">
                <a:latin typeface="Arial Black" panose="020B0A04020102020204" pitchFamily="34" charset="0"/>
              </a:endParaRPr>
            </a:p>
          </p:txBody>
        </p:sp>
        <p:pic>
          <p:nvPicPr>
            <p:cNvPr id="13" name="Рисунок 12"/>
            <p:cNvPicPr>
              <a:picLocks noChangeAspect="1"/>
            </p:cNvPicPr>
            <p:nvPr/>
          </p:nvPicPr>
          <p:blipFill rotWithShape="1">
            <a:blip r:embed="rId4">
              <a:extLst>
                <a:ext uri="{28A0092B-C50C-407E-A947-70E740481C1C}">
                  <a14:useLocalDpi xmlns:a14="http://schemas.microsoft.com/office/drawing/2010/main" val="0"/>
                </a:ext>
              </a:extLst>
            </a:blip>
            <a:srcRect t="16639" b="15450"/>
            <a:stretch/>
          </p:blipFill>
          <p:spPr>
            <a:xfrm>
              <a:off x="5486400" y="1209368"/>
              <a:ext cx="1447800" cy="737419"/>
            </a:xfrm>
            <a:prstGeom prst="rect">
              <a:avLst/>
            </a:prstGeom>
          </p:spPr>
        </p:pic>
      </p:grpSp>
      <p:grpSp>
        <p:nvGrpSpPr>
          <p:cNvPr id="50" name="Группа 49"/>
          <p:cNvGrpSpPr/>
          <p:nvPr/>
        </p:nvGrpSpPr>
        <p:grpSpPr>
          <a:xfrm>
            <a:off x="14249400" y="8115300"/>
            <a:ext cx="3200400" cy="1789331"/>
            <a:chOff x="8458200" y="1028700"/>
            <a:chExt cx="3200400" cy="1789331"/>
          </a:xfrm>
        </p:grpSpPr>
        <p:sp>
          <p:nvSpPr>
            <p:cNvPr id="14" name="Скругленный прямоугольник 13"/>
            <p:cNvSpPr/>
            <p:nvPr/>
          </p:nvSpPr>
          <p:spPr>
            <a:xfrm>
              <a:off x="8458200" y="1028700"/>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Прямоугольник 15"/>
            <p:cNvSpPr/>
            <p:nvPr/>
          </p:nvSpPr>
          <p:spPr>
            <a:xfrm>
              <a:off x="8534400" y="2171700"/>
              <a:ext cx="3048000" cy="646331"/>
            </a:xfrm>
            <a:prstGeom prst="rect">
              <a:avLst/>
            </a:prstGeom>
          </p:spPr>
          <p:txBody>
            <a:bodyPr wrap="square">
              <a:spAutoFit/>
            </a:bodyPr>
            <a:lstStyle/>
            <a:p>
              <a:pPr algn="ctr"/>
              <a:r>
                <a:rPr lang="ru-RU" dirty="0">
                  <a:solidFill>
                    <a:schemeClr val="dk1"/>
                  </a:solidFill>
                  <a:latin typeface="Arial Black" panose="020B0A04020102020204" pitchFamily="34" charset="0"/>
                </a:rPr>
                <a:t>АТ АБ "УКРГАЗБАНК»</a:t>
              </a:r>
              <a:endParaRPr lang="en-US" dirty="0">
                <a:solidFill>
                  <a:schemeClr val="dk1"/>
                </a:solidFill>
                <a:latin typeface="Arial Black" panose="020B0A04020102020204" pitchFamily="34" charset="0"/>
              </a:endParaRPr>
            </a:p>
            <a:p>
              <a:pPr algn="ctr">
                <a:defRPr/>
              </a:pPr>
              <a:r>
                <a:rPr lang="uk-UA" dirty="0">
                  <a:solidFill>
                    <a:schemeClr val="dk1"/>
                  </a:solidFill>
                  <a:latin typeface="Arial Black" panose="020B0A04020102020204" pitchFamily="34" charset="0"/>
                </a:rPr>
                <a:t>23697280</a:t>
              </a:r>
              <a:endParaRPr lang="uk-UA" dirty="0">
                <a:latin typeface="Arial Black" panose="020B0A04020102020204" pitchFamily="34" charset="0"/>
              </a:endParaRPr>
            </a:p>
          </p:txBody>
        </p:sp>
        <p:pic>
          <p:nvPicPr>
            <p:cNvPr id="17" name="Рисунок 16"/>
            <p:cNvPicPr>
              <a:picLocks noChangeAspect="1"/>
            </p:cNvPicPr>
            <p:nvPr/>
          </p:nvPicPr>
          <p:blipFill rotWithShape="1">
            <a:blip r:embed="rId5">
              <a:extLst>
                <a:ext uri="{28A0092B-C50C-407E-A947-70E740481C1C}">
                  <a14:useLocalDpi xmlns:a14="http://schemas.microsoft.com/office/drawing/2010/main" val="0"/>
                </a:ext>
              </a:extLst>
            </a:blip>
            <a:srcRect t="16651" b="18544"/>
            <a:stretch/>
          </p:blipFill>
          <p:spPr>
            <a:xfrm>
              <a:off x="8763000" y="1257300"/>
              <a:ext cx="2438400" cy="884904"/>
            </a:xfrm>
            <a:prstGeom prst="rect">
              <a:avLst/>
            </a:prstGeom>
          </p:spPr>
        </p:pic>
      </p:grpSp>
      <p:grpSp>
        <p:nvGrpSpPr>
          <p:cNvPr id="52" name="Группа 51"/>
          <p:cNvGrpSpPr/>
          <p:nvPr/>
        </p:nvGrpSpPr>
        <p:grpSpPr>
          <a:xfrm>
            <a:off x="1524000" y="3543300"/>
            <a:ext cx="4724400" cy="2362200"/>
            <a:chOff x="2971800" y="3848100"/>
            <a:chExt cx="4724400" cy="2362200"/>
          </a:xfrm>
        </p:grpSpPr>
        <p:sp>
          <p:nvSpPr>
            <p:cNvPr id="19" name="Скругленный прямоугольник 18"/>
            <p:cNvSpPr/>
            <p:nvPr/>
          </p:nvSpPr>
          <p:spPr>
            <a:xfrm>
              <a:off x="2971800" y="3848100"/>
              <a:ext cx="4724400" cy="23622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Прямоугольник 19"/>
            <p:cNvSpPr/>
            <p:nvPr/>
          </p:nvSpPr>
          <p:spPr>
            <a:xfrm>
              <a:off x="3276600" y="5219700"/>
              <a:ext cx="4296697" cy="923330"/>
            </a:xfrm>
            <a:prstGeom prst="rect">
              <a:avLst/>
            </a:prstGeom>
          </p:spPr>
          <p:txBody>
            <a:bodyPr wrap="square">
              <a:spAutoFit/>
            </a:bodyPr>
            <a:lstStyle/>
            <a:p>
              <a:pPr algn="ctr"/>
              <a:r>
                <a:rPr lang="ru-RU" dirty="0">
                  <a:solidFill>
                    <a:schemeClr val="dk1"/>
                  </a:solidFill>
                  <a:latin typeface="Arial Black" panose="020B0A04020102020204" pitchFamily="34" charset="0"/>
                </a:rPr>
                <a:t>ПАТ"ДЕРЖАВНИЙ ЕКСПОРТНО-ІМПОРТНИЙ БАНК УКРАЇНИ“</a:t>
              </a:r>
              <a:endParaRPr lang="en-US" dirty="0">
                <a:solidFill>
                  <a:schemeClr val="dk1"/>
                </a:solidFill>
                <a:latin typeface="Arial Black" panose="020B0A04020102020204" pitchFamily="34" charset="0"/>
              </a:endParaRPr>
            </a:p>
            <a:p>
              <a:pPr algn="ctr"/>
              <a:r>
                <a:rPr lang="uk-UA" dirty="0">
                  <a:solidFill>
                    <a:schemeClr val="dk1"/>
                  </a:solidFill>
                  <a:latin typeface="Arial Black" panose="020B0A04020102020204" pitchFamily="34" charset="0"/>
                </a:rPr>
                <a:t>00032112</a:t>
              </a:r>
              <a:endParaRPr lang="uk-UA" dirty="0">
                <a:latin typeface="Arial Black" panose="020B0A04020102020204" pitchFamily="34" charset="0"/>
              </a:endParaRPr>
            </a:p>
          </p:txBody>
        </p:sp>
        <p:pic>
          <p:nvPicPr>
            <p:cNvPr id="23" name="Рисунок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848100"/>
              <a:ext cx="1600200" cy="1200150"/>
            </a:xfrm>
            <a:prstGeom prst="rect">
              <a:avLst/>
            </a:prstGeom>
          </p:spPr>
        </p:pic>
      </p:grpSp>
      <p:grpSp>
        <p:nvGrpSpPr>
          <p:cNvPr id="51" name="Группа 50"/>
          <p:cNvGrpSpPr/>
          <p:nvPr/>
        </p:nvGrpSpPr>
        <p:grpSpPr>
          <a:xfrm>
            <a:off x="14173200" y="1028700"/>
            <a:ext cx="3200400" cy="1766910"/>
            <a:chOff x="12192000" y="1028700"/>
            <a:chExt cx="3200400" cy="1766910"/>
          </a:xfrm>
        </p:grpSpPr>
        <p:sp>
          <p:nvSpPr>
            <p:cNvPr id="15" name="Скругленный прямоугольник 14"/>
            <p:cNvSpPr/>
            <p:nvPr/>
          </p:nvSpPr>
          <p:spPr>
            <a:xfrm>
              <a:off x="12192000" y="1028700"/>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Прямоугольник 26"/>
            <p:cNvSpPr/>
            <p:nvPr/>
          </p:nvSpPr>
          <p:spPr>
            <a:xfrm>
              <a:off x="12344400" y="1943100"/>
              <a:ext cx="2971800" cy="646331"/>
            </a:xfrm>
            <a:prstGeom prst="rect">
              <a:avLst/>
            </a:prstGeom>
          </p:spPr>
          <p:txBody>
            <a:bodyPr wrap="square">
              <a:spAutoFit/>
            </a:bodyPr>
            <a:lstStyle/>
            <a:p>
              <a:pPr algn="ctr"/>
              <a:r>
                <a:rPr lang="ru-RU" dirty="0">
                  <a:solidFill>
                    <a:schemeClr val="dk1"/>
                  </a:solidFill>
                  <a:latin typeface="Arial Black" panose="020B0A04020102020204" pitchFamily="34" charset="0"/>
                </a:rPr>
                <a:t>АТ «УКРСИББАНК»</a:t>
              </a:r>
              <a:endParaRPr lang="en-US" dirty="0">
                <a:solidFill>
                  <a:schemeClr val="dk1"/>
                </a:solidFill>
                <a:latin typeface="Arial Black" panose="020B0A04020102020204" pitchFamily="34" charset="0"/>
              </a:endParaRPr>
            </a:p>
            <a:p>
              <a:pPr algn="ctr">
                <a:defRPr/>
              </a:pPr>
              <a:r>
                <a:rPr lang="ru-RU" dirty="0">
                  <a:solidFill>
                    <a:schemeClr val="dk1"/>
                  </a:solidFill>
                  <a:latin typeface="Arial Black" panose="020B0A04020102020204" pitchFamily="34" charset="0"/>
                </a:rPr>
                <a:t>09807750</a:t>
              </a:r>
              <a:endParaRPr lang="uk-UA" dirty="0">
                <a:latin typeface="Arial Black" panose="020B0A04020102020204" pitchFamily="34" charset="0"/>
              </a:endParaRPr>
            </a:p>
          </p:txBody>
        </p:sp>
        <p:pic>
          <p:nvPicPr>
            <p:cNvPr id="28" name="Рисунок 27"/>
            <p:cNvPicPr>
              <a:picLocks noChangeAspect="1"/>
            </p:cNvPicPr>
            <p:nvPr/>
          </p:nvPicPr>
          <p:blipFill rotWithShape="1">
            <a:blip r:embed="rId7">
              <a:extLst>
                <a:ext uri="{28A0092B-C50C-407E-A947-70E740481C1C}">
                  <a14:useLocalDpi xmlns:a14="http://schemas.microsoft.com/office/drawing/2010/main" val="0"/>
                </a:ext>
              </a:extLst>
            </a:blip>
            <a:srcRect t="32125" b="28766"/>
            <a:stretch/>
          </p:blipFill>
          <p:spPr>
            <a:xfrm>
              <a:off x="12573000" y="1181100"/>
              <a:ext cx="2466975" cy="722672"/>
            </a:xfrm>
            <a:prstGeom prst="rect">
              <a:avLst/>
            </a:prstGeom>
          </p:spPr>
        </p:pic>
      </p:grpSp>
      <p:grpSp>
        <p:nvGrpSpPr>
          <p:cNvPr id="57" name="Группа 56"/>
          <p:cNvGrpSpPr/>
          <p:nvPr/>
        </p:nvGrpSpPr>
        <p:grpSpPr>
          <a:xfrm>
            <a:off x="1828800" y="6134100"/>
            <a:ext cx="3352800" cy="1834586"/>
            <a:chOff x="914400" y="7277100"/>
            <a:chExt cx="3352800" cy="1834586"/>
          </a:xfrm>
        </p:grpSpPr>
        <p:grpSp>
          <p:nvGrpSpPr>
            <p:cNvPr id="29" name="Группа 28"/>
            <p:cNvGrpSpPr/>
            <p:nvPr/>
          </p:nvGrpSpPr>
          <p:grpSpPr>
            <a:xfrm>
              <a:off x="914400" y="7277100"/>
              <a:ext cx="3352800" cy="1834586"/>
              <a:chOff x="914400" y="983445"/>
              <a:chExt cx="3352800" cy="1834586"/>
            </a:xfrm>
          </p:grpSpPr>
          <p:sp>
            <p:nvSpPr>
              <p:cNvPr id="30" name="Скругленный прямоугольник 29"/>
              <p:cNvSpPr/>
              <p:nvPr/>
            </p:nvSpPr>
            <p:spPr>
              <a:xfrm>
                <a:off x="914400" y="983445"/>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2" name="Прямоугольник 31"/>
              <p:cNvSpPr/>
              <p:nvPr/>
            </p:nvSpPr>
            <p:spPr>
              <a:xfrm>
                <a:off x="990600" y="2171700"/>
                <a:ext cx="3276600" cy="646331"/>
              </a:xfrm>
              <a:prstGeom prst="rect">
                <a:avLst/>
              </a:prstGeom>
            </p:spPr>
            <p:txBody>
              <a:bodyPr wrap="square">
                <a:spAutoFit/>
              </a:bodyPr>
              <a:lstStyle/>
              <a:p>
                <a:pPr algn="ctr"/>
                <a:r>
                  <a:rPr lang="uk-UA" dirty="0">
                    <a:solidFill>
                      <a:schemeClr val="dk1"/>
                    </a:solidFill>
                    <a:latin typeface="Arial Black" panose="020B0A04020102020204" pitchFamily="34" charset="0"/>
                  </a:rPr>
                  <a:t>АТ "СЕНС БАНК“</a:t>
                </a:r>
                <a:endParaRPr lang="en-US" dirty="0">
                  <a:solidFill>
                    <a:schemeClr val="dk1"/>
                  </a:solidFill>
                  <a:latin typeface="Arial Black" panose="020B0A04020102020204" pitchFamily="34" charset="0"/>
                </a:endParaRPr>
              </a:p>
              <a:p>
                <a:pPr algn="ctr">
                  <a:defRPr/>
                </a:pPr>
                <a:r>
                  <a:rPr lang="uk-UA" dirty="0">
                    <a:solidFill>
                      <a:schemeClr val="dk1"/>
                    </a:solidFill>
                    <a:latin typeface="Arial Black" panose="020B0A04020102020204" pitchFamily="34" charset="0"/>
                  </a:rPr>
                  <a:t>23494714</a:t>
                </a:r>
                <a:endParaRPr lang="uk-UA" dirty="0">
                  <a:latin typeface="Arial Black" panose="020B0A04020102020204" pitchFamily="34" charset="0"/>
                </a:endParaRPr>
              </a:p>
            </p:txBody>
          </p:sp>
        </p:grpSp>
        <p:pic>
          <p:nvPicPr>
            <p:cNvPr id="45" name="Рисунок 44"/>
            <p:cNvPicPr>
              <a:picLocks noChangeAspect="1"/>
            </p:cNvPicPr>
            <p:nvPr/>
          </p:nvPicPr>
          <p:blipFill rotWithShape="1">
            <a:blip r:embed="rId8">
              <a:extLst>
                <a:ext uri="{28A0092B-C50C-407E-A947-70E740481C1C}">
                  <a14:useLocalDpi xmlns:a14="http://schemas.microsoft.com/office/drawing/2010/main" val="0"/>
                </a:ext>
              </a:extLst>
            </a:blip>
            <a:srcRect t="20553" b="24377"/>
            <a:stretch/>
          </p:blipFill>
          <p:spPr>
            <a:xfrm>
              <a:off x="1295400" y="7429500"/>
              <a:ext cx="2466975" cy="1017639"/>
            </a:xfrm>
            <a:prstGeom prst="rect">
              <a:avLst/>
            </a:prstGeom>
          </p:spPr>
        </p:pic>
      </p:grpSp>
      <p:grpSp>
        <p:nvGrpSpPr>
          <p:cNvPr id="56" name="Группа 55"/>
          <p:cNvGrpSpPr/>
          <p:nvPr/>
        </p:nvGrpSpPr>
        <p:grpSpPr>
          <a:xfrm>
            <a:off x="4038600" y="8267700"/>
            <a:ext cx="3276600" cy="1789331"/>
            <a:chOff x="4648200" y="7277100"/>
            <a:chExt cx="3276600" cy="1789331"/>
          </a:xfrm>
        </p:grpSpPr>
        <p:sp>
          <p:nvSpPr>
            <p:cNvPr id="42" name="Скругленный прямоугольник 41"/>
            <p:cNvSpPr/>
            <p:nvPr/>
          </p:nvSpPr>
          <p:spPr>
            <a:xfrm>
              <a:off x="4648200" y="7277100"/>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4" name="Прямоугольник 43"/>
            <p:cNvSpPr/>
            <p:nvPr/>
          </p:nvSpPr>
          <p:spPr>
            <a:xfrm>
              <a:off x="4648200" y="8420100"/>
              <a:ext cx="3276600" cy="646331"/>
            </a:xfrm>
            <a:prstGeom prst="rect">
              <a:avLst/>
            </a:prstGeom>
          </p:spPr>
          <p:txBody>
            <a:bodyPr wrap="square">
              <a:spAutoFit/>
            </a:bodyPr>
            <a:lstStyle/>
            <a:p>
              <a:pPr algn="ctr"/>
              <a:r>
                <a:rPr lang="uk-UA" dirty="0">
                  <a:latin typeface="Arial Black" panose="020B0A04020102020204" pitchFamily="34" charset="0"/>
                </a:rPr>
                <a:t>АТ «ОТП БАНК»</a:t>
              </a:r>
              <a:endParaRPr lang="en-US" dirty="0">
                <a:latin typeface="Arial Black" panose="020B0A04020102020204" pitchFamily="34" charset="0"/>
              </a:endParaRPr>
            </a:p>
            <a:p>
              <a:pPr algn="ctr">
                <a:defRPr/>
              </a:pPr>
              <a:r>
                <a:rPr lang="uk-UA" b="1" dirty="0">
                  <a:solidFill>
                    <a:schemeClr val="dk1"/>
                  </a:solidFill>
                  <a:latin typeface="Arial Black" panose="020B0A04020102020204" pitchFamily="34" charset="0"/>
                </a:rPr>
                <a:t>21685166</a:t>
              </a:r>
              <a:endParaRPr lang="uk-UA" dirty="0">
                <a:latin typeface="Arial Black" panose="020B0A04020102020204" pitchFamily="34" charset="0"/>
              </a:endParaRPr>
            </a:p>
          </p:txBody>
        </p:sp>
        <p:pic>
          <p:nvPicPr>
            <p:cNvPr id="46" name="Рисунок 45"/>
            <p:cNvPicPr>
              <a:picLocks noChangeAspect="1"/>
            </p:cNvPicPr>
            <p:nvPr/>
          </p:nvPicPr>
          <p:blipFill rotWithShape="1">
            <a:blip r:embed="rId9">
              <a:extLst>
                <a:ext uri="{28A0092B-C50C-407E-A947-70E740481C1C}">
                  <a14:useLocalDpi xmlns:a14="http://schemas.microsoft.com/office/drawing/2010/main" val="0"/>
                </a:ext>
              </a:extLst>
            </a:blip>
            <a:srcRect t="28534" b="25973"/>
            <a:stretch/>
          </p:blipFill>
          <p:spPr>
            <a:xfrm>
              <a:off x="4953000" y="7505700"/>
              <a:ext cx="2466975" cy="840659"/>
            </a:xfrm>
            <a:prstGeom prst="rect">
              <a:avLst/>
            </a:prstGeom>
          </p:spPr>
        </p:pic>
      </p:grpSp>
      <p:grpSp>
        <p:nvGrpSpPr>
          <p:cNvPr id="53" name="Группа 52"/>
          <p:cNvGrpSpPr/>
          <p:nvPr/>
        </p:nvGrpSpPr>
        <p:grpSpPr>
          <a:xfrm>
            <a:off x="11353800" y="3543300"/>
            <a:ext cx="4724400" cy="2362200"/>
            <a:chOff x="9296400" y="3771900"/>
            <a:chExt cx="4724400" cy="2362200"/>
          </a:xfrm>
        </p:grpSpPr>
        <p:sp>
          <p:nvSpPr>
            <p:cNvPr id="24" name="Скругленный прямоугольник 23"/>
            <p:cNvSpPr/>
            <p:nvPr/>
          </p:nvSpPr>
          <p:spPr>
            <a:xfrm>
              <a:off x="9296400" y="3771900"/>
              <a:ext cx="4724400" cy="23622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 name="Прямоугольник 39"/>
            <p:cNvSpPr/>
            <p:nvPr/>
          </p:nvSpPr>
          <p:spPr>
            <a:xfrm>
              <a:off x="9525000" y="5143500"/>
              <a:ext cx="4267200" cy="923330"/>
            </a:xfrm>
            <a:prstGeom prst="rect">
              <a:avLst/>
            </a:prstGeom>
          </p:spPr>
          <p:txBody>
            <a:bodyPr wrap="square">
              <a:spAutoFit/>
            </a:bodyPr>
            <a:lstStyle/>
            <a:p>
              <a:pPr algn="ctr"/>
              <a:r>
                <a:rPr lang="uk-UA" dirty="0">
                  <a:solidFill>
                    <a:schemeClr val="dk1"/>
                  </a:solidFill>
                  <a:latin typeface="Arial Black" panose="020B0A04020102020204" pitchFamily="34" charset="0"/>
                </a:rPr>
                <a:t>АТ "ПЕРШИЙ УКРАЇНСЬКИЙ МІЖНАРОДНИЙ БАНК“</a:t>
              </a:r>
              <a:endParaRPr lang="en-US" dirty="0">
                <a:solidFill>
                  <a:schemeClr val="dk1"/>
                </a:solidFill>
                <a:latin typeface="Arial Black" panose="020B0A04020102020204" pitchFamily="34" charset="0"/>
              </a:endParaRPr>
            </a:p>
            <a:p>
              <a:pPr algn="ctr">
                <a:defRPr/>
              </a:pPr>
              <a:r>
                <a:rPr lang="uk-UA" dirty="0">
                  <a:solidFill>
                    <a:schemeClr val="dk1"/>
                  </a:solidFill>
                  <a:latin typeface="Arial Black" panose="020B0A04020102020204" pitchFamily="34" charset="0"/>
                </a:rPr>
                <a:t>14282829</a:t>
              </a:r>
              <a:endParaRPr lang="uk-UA" dirty="0">
                <a:latin typeface="Arial Black" panose="020B0A04020102020204" pitchFamily="34" charset="0"/>
              </a:endParaRPr>
            </a:p>
          </p:txBody>
        </p:sp>
        <p:pic>
          <p:nvPicPr>
            <p:cNvPr id="47" name="Рисунок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0" y="3924300"/>
              <a:ext cx="1905000" cy="1066800"/>
            </a:xfrm>
            <a:prstGeom prst="rect">
              <a:avLst/>
            </a:prstGeom>
          </p:spPr>
        </p:pic>
      </p:grpSp>
      <p:grpSp>
        <p:nvGrpSpPr>
          <p:cNvPr id="54" name="Группа 53"/>
          <p:cNvGrpSpPr/>
          <p:nvPr/>
        </p:nvGrpSpPr>
        <p:grpSpPr>
          <a:xfrm>
            <a:off x="11049000" y="6210300"/>
            <a:ext cx="3352800" cy="1789331"/>
            <a:chOff x="12344400" y="7277100"/>
            <a:chExt cx="3352800" cy="1789331"/>
          </a:xfrm>
        </p:grpSpPr>
        <p:sp>
          <p:nvSpPr>
            <p:cNvPr id="34" name="Скругленный прямоугольник 33"/>
            <p:cNvSpPr/>
            <p:nvPr/>
          </p:nvSpPr>
          <p:spPr>
            <a:xfrm>
              <a:off x="12344400" y="7277100"/>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6" name="Прямоугольник 35"/>
            <p:cNvSpPr/>
            <p:nvPr/>
          </p:nvSpPr>
          <p:spPr>
            <a:xfrm>
              <a:off x="12420600" y="8420100"/>
              <a:ext cx="3276600" cy="646331"/>
            </a:xfrm>
            <a:prstGeom prst="rect">
              <a:avLst/>
            </a:prstGeom>
          </p:spPr>
          <p:txBody>
            <a:bodyPr wrap="square">
              <a:spAutoFit/>
            </a:bodyPr>
            <a:lstStyle/>
            <a:p>
              <a:pPr algn="ctr"/>
              <a:r>
                <a:rPr lang="uk-UA" dirty="0">
                  <a:solidFill>
                    <a:schemeClr val="dk1"/>
                  </a:solidFill>
                  <a:latin typeface="Arial Black" panose="020B0A04020102020204" pitchFamily="34" charset="0"/>
                </a:rPr>
                <a:t>АТ ”УНІВЕРСАЛ БАНК” </a:t>
              </a:r>
            </a:p>
            <a:p>
              <a:pPr algn="ctr"/>
              <a:r>
                <a:rPr lang="uk-UA" dirty="0">
                  <a:solidFill>
                    <a:schemeClr val="dk1"/>
                  </a:solidFill>
                  <a:latin typeface="Arial Black" panose="020B0A04020102020204" pitchFamily="34" charset="0"/>
                </a:rPr>
                <a:t>21133352</a:t>
              </a:r>
              <a:endParaRPr lang="uk-UA" dirty="0">
                <a:latin typeface="Arial Black" panose="020B0A04020102020204" pitchFamily="34" charset="0"/>
              </a:endParaRPr>
            </a:p>
          </p:txBody>
        </p:sp>
        <p:pic>
          <p:nvPicPr>
            <p:cNvPr id="48" name="Рисунок 47"/>
            <p:cNvPicPr>
              <a:picLocks noChangeAspect="1"/>
            </p:cNvPicPr>
            <p:nvPr/>
          </p:nvPicPr>
          <p:blipFill rotWithShape="1">
            <a:blip r:embed="rId11">
              <a:extLst>
                <a:ext uri="{28A0092B-C50C-407E-A947-70E740481C1C}">
                  <a14:useLocalDpi xmlns:a14="http://schemas.microsoft.com/office/drawing/2010/main" val="0"/>
                </a:ext>
              </a:extLst>
            </a:blip>
            <a:srcRect l="24225" t="12270" r="24828" b="14585"/>
            <a:stretch/>
          </p:blipFill>
          <p:spPr>
            <a:xfrm>
              <a:off x="13182600" y="7315201"/>
              <a:ext cx="1504335" cy="1135626"/>
            </a:xfrm>
            <a:prstGeom prst="rect">
              <a:avLst/>
            </a:prstGeom>
          </p:spPr>
        </p:pic>
      </p:grpSp>
      <p:sp>
        <p:nvSpPr>
          <p:cNvPr id="59" name="Прямоугольник 58"/>
          <p:cNvSpPr/>
          <p:nvPr/>
        </p:nvSpPr>
        <p:spPr>
          <a:xfrm>
            <a:off x="2209800" y="419100"/>
            <a:ext cx="10515600" cy="584775"/>
          </a:xfrm>
          <a:prstGeom prst="rect">
            <a:avLst/>
          </a:prstGeom>
        </p:spPr>
        <p:txBody>
          <a:bodyPr wrap="square">
            <a:spAutoFit/>
          </a:bodyPr>
          <a:lstStyle/>
          <a:p>
            <a:r>
              <a:rPr lang="uk-UA" sz="3200" b="1" cap="all" dirty="0">
                <a:solidFill>
                  <a:schemeClr val="tx2"/>
                </a:solidFill>
                <a:latin typeface="Tahoma" panose="020B0604030504040204" pitchFamily="34" charset="0"/>
                <a:ea typeface="Tahoma" panose="020B0604030504040204" pitchFamily="34" charset="0"/>
                <a:cs typeface="Tahoma" panose="020B0604030504040204" pitchFamily="34" charset="0"/>
              </a:rPr>
              <a:t>популярні банки </a:t>
            </a:r>
            <a:endParaRPr lang="uk-UA" sz="4800" b="1" cap="all"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60" name="Рисунок 59"/>
          <p:cNvPicPr>
            <a:picLocks noChangeAspect="1"/>
          </p:cNvPicPr>
          <p:nvPr/>
        </p:nvPicPr>
        <p:blipFill rotWithShape="1">
          <a:blip r:embed="rId12"/>
          <a:srcRect l="32339" t="64516" r="61048" b="24313"/>
          <a:stretch/>
        </p:blipFill>
        <p:spPr>
          <a:xfrm>
            <a:off x="1143000" y="114300"/>
            <a:ext cx="1209368" cy="1149145"/>
          </a:xfrm>
          <a:prstGeom prst="rect">
            <a:avLst/>
          </a:prstGeom>
        </p:spPr>
      </p:pic>
      <p:grpSp>
        <p:nvGrpSpPr>
          <p:cNvPr id="63" name="Группа 62"/>
          <p:cNvGrpSpPr/>
          <p:nvPr/>
        </p:nvGrpSpPr>
        <p:grpSpPr>
          <a:xfrm>
            <a:off x="6096000" y="6134100"/>
            <a:ext cx="3542071" cy="1766910"/>
            <a:chOff x="8382000" y="7277100"/>
            <a:chExt cx="3542071" cy="1766910"/>
          </a:xfrm>
        </p:grpSpPr>
        <p:sp>
          <p:nvSpPr>
            <p:cNvPr id="64" name="Прямоугольник 63"/>
            <p:cNvSpPr/>
            <p:nvPr/>
          </p:nvSpPr>
          <p:spPr>
            <a:xfrm>
              <a:off x="8382000" y="8343900"/>
              <a:ext cx="3542071" cy="646331"/>
            </a:xfrm>
            <a:prstGeom prst="rect">
              <a:avLst/>
            </a:prstGeom>
          </p:spPr>
          <p:txBody>
            <a:bodyPr wrap="square">
              <a:spAutoFit/>
            </a:bodyPr>
            <a:lstStyle/>
            <a:p>
              <a:pPr algn="ctr"/>
              <a:r>
                <a:rPr lang="uk-UA" sz="1700" dirty="0">
                  <a:solidFill>
                    <a:schemeClr val="dk1"/>
                  </a:solidFill>
                  <a:latin typeface="Arial Black" panose="020B0A04020102020204" pitchFamily="34" charset="0"/>
                </a:rPr>
                <a:t>Т "РАЙФФАЙЗЕН БАНК“</a:t>
              </a:r>
              <a:endParaRPr lang="en-US" sz="1700" dirty="0">
                <a:solidFill>
                  <a:schemeClr val="dk1"/>
                </a:solidFill>
                <a:latin typeface="Arial Black" panose="020B0A04020102020204" pitchFamily="34" charset="0"/>
              </a:endParaRPr>
            </a:p>
            <a:p>
              <a:pPr algn="ctr">
                <a:defRPr/>
              </a:pPr>
              <a:r>
                <a:rPr lang="uk-UA" dirty="0">
                  <a:solidFill>
                    <a:schemeClr val="dk1"/>
                  </a:solidFill>
                  <a:latin typeface="Arial Black" panose="020B0A04020102020204" pitchFamily="34" charset="0"/>
                </a:rPr>
                <a:t>14305909</a:t>
              </a:r>
              <a:endParaRPr lang="uk-UA" dirty="0">
                <a:latin typeface="Arial Black" panose="020B0A04020102020204" pitchFamily="34" charset="0"/>
              </a:endParaRPr>
            </a:p>
          </p:txBody>
        </p:sp>
        <p:pic>
          <p:nvPicPr>
            <p:cNvPr id="65" name="Рисунок 64"/>
            <p:cNvPicPr>
              <a:picLocks noChangeAspect="1"/>
            </p:cNvPicPr>
            <p:nvPr/>
          </p:nvPicPr>
          <p:blipFill rotWithShape="1">
            <a:blip r:embed="rId13">
              <a:extLst>
                <a:ext uri="{28A0092B-C50C-407E-A947-70E740481C1C}">
                  <a14:useLocalDpi xmlns:a14="http://schemas.microsoft.com/office/drawing/2010/main" val="0"/>
                </a:ext>
              </a:extLst>
            </a:blip>
            <a:srcRect t="32790" b="26504"/>
            <a:stretch/>
          </p:blipFill>
          <p:spPr>
            <a:xfrm>
              <a:off x="8915400" y="7505700"/>
              <a:ext cx="2466975" cy="752169"/>
            </a:xfrm>
            <a:prstGeom prst="rect">
              <a:avLst/>
            </a:prstGeom>
          </p:spPr>
        </p:pic>
        <p:sp>
          <p:nvSpPr>
            <p:cNvPr id="66" name="Скругленный прямоугольник 65"/>
            <p:cNvSpPr/>
            <p:nvPr/>
          </p:nvSpPr>
          <p:spPr>
            <a:xfrm>
              <a:off x="8534400" y="7277100"/>
              <a:ext cx="3200400" cy="1766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67" name="Скругленный прямоугольник 66"/>
          <p:cNvSpPr/>
          <p:nvPr/>
        </p:nvSpPr>
        <p:spPr>
          <a:xfrm>
            <a:off x="6553200" y="342900"/>
            <a:ext cx="71628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Arial Black" panose="020B0A04020102020204" pitchFamily="34" charset="0"/>
              </a:rPr>
              <a:t>Для зручності заповнення цього розділу, наводимо основні банки України із зазначенням коду </a:t>
            </a:r>
            <a:r>
              <a:rPr lang="uk-UA" b="1" dirty="0">
                <a:solidFill>
                  <a:schemeClr val="tx1"/>
                </a:solidFill>
                <a:latin typeface="Arial Black" panose="020B0A04020102020204" pitchFamily="34" charset="0"/>
              </a:rPr>
              <a:t>у Єдиному державному реєстрі юридичних осіб, фізичних осіб – підприємців та громадських формувань та найменування юридичної особи</a:t>
            </a:r>
            <a:endParaRPr lang="uk-UA"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478123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95600" y="342900"/>
            <a:ext cx="9601200" cy="646331"/>
          </a:xfrm>
          <a:prstGeom prst="rect">
            <a:avLst/>
          </a:prstGeom>
        </p:spPr>
        <p:txBody>
          <a:bodyPr wrap="square">
            <a:spAutoFit/>
          </a:bodyPr>
          <a:lstStyle/>
          <a:p>
            <a:r>
              <a:rPr lang="uk-UA" sz="3600" b="1" cap="all" dirty="0">
                <a:solidFill>
                  <a:schemeClr val="tx2"/>
                </a:solidFill>
                <a:latin typeface="Tahoma" panose="020B0604030504040204" pitchFamily="34" charset="0"/>
                <a:ea typeface="Tahoma" panose="020B0604030504040204" pitchFamily="34" charset="0"/>
                <a:cs typeface="Tahoma" panose="020B0604030504040204" pitchFamily="34" charset="0"/>
              </a:rPr>
              <a:t>ФІНАНСОВІ ЗОБОВ'ЯЗАННЯ</a:t>
            </a:r>
            <a:endParaRPr lang="uk-UA" sz="8000" b="1" cap="all"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4782800" y="-6145"/>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13/16</a:t>
            </a:r>
          </a:p>
        </p:txBody>
      </p:sp>
      <p:cxnSp>
        <p:nvCxnSpPr>
          <p:cNvPr id="4" name="Прямая соединительная линия 3"/>
          <p:cNvCxnSpPr/>
          <p:nvPr/>
        </p:nvCxnSpPr>
        <p:spPr>
          <a:xfrm>
            <a:off x="144018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sp>
        <p:nvSpPr>
          <p:cNvPr id="5" name="Freeform 15"/>
          <p:cNvSpPr/>
          <p:nvPr/>
        </p:nvSpPr>
        <p:spPr>
          <a:xfrm>
            <a:off x="1905000" y="266700"/>
            <a:ext cx="884649" cy="854089"/>
          </a:xfrm>
          <a:custGeom>
            <a:avLst/>
            <a:gdLst/>
            <a:ahLst/>
            <a:cxnLst/>
            <a:rect l="l" t="t" r="r" b="b"/>
            <a:pathLst>
              <a:path w="884649" h="854089">
                <a:moveTo>
                  <a:pt x="0" y="0"/>
                </a:moveTo>
                <a:lnTo>
                  <a:pt x="884649" y="0"/>
                </a:lnTo>
                <a:lnTo>
                  <a:pt x="884649" y="854089"/>
                </a:lnTo>
                <a:lnTo>
                  <a:pt x="0" y="8540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6" name="Рисунок 5"/>
          <p:cNvPicPr>
            <a:picLocks noChangeAspect="1"/>
          </p:cNvPicPr>
          <p:nvPr/>
        </p:nvPicPr>
        <p:blipFill rotWithShape="1">
          <a:blip r:embed="rId5"/>
          <a:srcRect l="31031" t="49806" r="42461" b="40035"/>
          <a:stretch/>
        </p:blipFill>
        <p:spPr>
          <a:xfrm>
            <a:off x="1066800" y="1409700"/>
            <a:ext cx="6716180" cy="1447800"/>
          </a:xfrm>
          <a:prstGeom prst="rect">
            <a:avLst/>
          </a:prstGeom>
        </p:spPr>
      </p:pic>
      <p:sp>
        <p:nvSpPr>
          <p:cNvPr id="7" name="Скругленный прямоугольник 6"/>
          <p:cNvSpPr/>
          <p:nvPr/>
        </p:nvSpPr>
        <p:spPr>
          <a:xfrm>
            <a:off x="1143000" y="1562100"/>
            <a:ext cx="6553200" cy="609600"/>
          </a:xfrm>
          <a:prstGeom prst="roundRect">
            <a:avLst/>
          </a:prstGeom>
          <a:solidFill>
            <a:srgbClr val="EAB200">
              <a:alpha val="39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кругленный прямоугольник 7"/>
          <p:cNvSpPr/>
          <p:nvPr/>
        </p:nvSpPr>
        <p:spPr>
          <a:xfrm>
            <a:off x="7924800" y="1104900"/>
            <a:ext cx="9982200" cy="48768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800" dirty="0">
                <a:solidFill>
                  <a:schemeClr val="tx1"/>
                </a:solidFill>
                <a:latin typeface="Arial" panose="020B0604020202020204" pitchFamily="34" charset="0"/>
                <a:cs typeface="Arial" panose="020B0604020202020204" pitchFamily="34" charset="0"/>
              </a:rPr>
              <a:t>отримані кредити, отримані позики, зобов’язання за договорами лізингу, розмір сплачених коштів у рахунок основної суми позики (кредиту) та процентів за позикою (кредитом), залишок позики (кредиту) станом на кінець звітного періоду, зобов’язання за договорами страхування та недержавного пенсійного забезпечення, кошти, позичені суб’єкту декларування або члену його сім’ї іншими особами, несплачені податкові зобов’язання тощо</a:t>
            </a:r>
            <a:endParaRPr lang="uk-UA" sz="4400" dirty="0">
              <a:solidFill>
                <a:schemeClr val="tx1"/>
              </a:solidFill>
              <a:latin typeface="Arial" panose="020B0604020202020204" pitchFamily="34" charset="0"/>
              <a:cs typeface="Arial" panose="020B0604020202020204" pitchFamily="34" charset="0"/>
            </a:endParaRPr>
          </a:p>
        </p:txBody>
      </p:sp>
      <p:sp>
        <p:nvSpPr>
          <p:cNvPr id="9" name="Дуга 8"/>
          <p:cNvSpPr/>
          <p:nvPr/>
        </p:nvSpPr>
        <p:spPr>
          <a:xfrm rot="17542162">
            <a:off x="6610092" y="-12699"/>
            <a:ext cx="2558783" cy="4968215"/>
          </a:xfrm>
          <a:prstGeom prst="arc">
            <a:avLst>
              <a:gd name="adj1" fmla="val 16200000"/>
              <a:gd name="adj2" fmla="val 21356951"/>
            </a:avLst>
          </a:prstGeom>
          <a:ln>
            <a:solidFill>
              <a:srgbClr val="D4AF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0" name="Прямоугольник 9"/>
          <p:cNvSpPr/>
          <p:nvPr/>
        </p:nvSpPr>
        <p:spPr>
          <a:xfrm>
            <a:off x="1600200" y="3086100"/>
            <a:ext cx="6096000" cy="1200329"/>
          </a:xfrm>
          <a:prstGeom prst="rect">
            <a:avLst/>
          </a:prstGeom>
        </p:spPr>
        <p:txBody>
          <a:bodyPr wrap="square">
            <a:spAutoFit/>
          </a:bodyPr>
          <a:lstStyle/>
          <a:p>
            <a:r>
              <a:rPr lang="uk-UA" dirty="0">
                <a:solidFill>
                  <a:schemeClr val="tx2"/>
                </a:solidFill>
                <a:latin typeface="Arial" panose="020B0604020202020204" pitchFamily="34" charset="0"/>
                <a:cs typeface="Arial" panose="020B0604020202020204" pitchFamily="34" charset="0"/>
              </a:rPr>
              <a:t>ВІДОМОСТІ ПРО ФІНАНСОВІ ЗОБОВ’ЯЗАННЯ ЗАЗНАЧАЮТЬСЯ ЛИШЕ У РАЗІ, ЯКЩО РОЗМІР ЗОБОВ’ЯЗАННЯ ПЕРЕВИЩУЄ </a:t>
            </a:r>
            <a:endParaRPr lang="en-US" dirty="0">
              <a:solidFill>
                <a:schemeClr val="tx2"/>
              </a:solidFill>
              <a:latin typeface="Arial" panose="020B0604020202020204" pitchFamily="34" charset="0"/>
              <a:cs typeface="Arial" panose="020B0604020202020204" pitchFamily="34" charset="0"/>
            </a:endParaRPr>
          </a:p>
          <a:p>
            <a:r>
              <a:rPr lang="uk-UA" b="1" dirty="0">
                <a:solidFill>
                  <a:srgbClr val="D4AF38"/>
                </a:solidFill>
                <a:latin typeface="Arial Black" panose="020B0A04020102020204" pitchFamily="34" charset="0"/>
              </a:rPr>
              <a:t>50 ПРОЖИТКОВИХ МІНІМУМІВ</a:t>
            </a:r>
          </a:p>
        </p:txBody>
      </p:sp>
      <p:graphicFrame>
        <p:nvGraphicFramePr>
          <p:cNvPr id="11" name="Таблица 10"/>
          <p:cNvGraphicFramePr>
            <a:graphicFrameLocks noGrp="1"/>
          </p:cNvGraphicFramePr>
          <p:nvPr>
            <p:extLst>
              <p:ext uri="{D42A27DB-BD31-4B8C-83A1-F6EECF244321}">
                <p14:modId xmlns:p14="http://schemas.microsoft.com/office/powerpoint/2010/main" val="595995820"/>
              </p:ext>
            </p:extLst>
          </p:nvPr>
        </p:nvGraphicFramePr>
        <p:xfrm>
          <a:off x="1447800" y="5448300"/>
          <a:ext cx="6096000" cy="236435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906599567"/>
                    </a:ext>
                  </a:extLst>
                </a:gridCol>
                <a:gridCol w="2032000">
                  <a:extLst>
                    <a:ext uri="{9D8B030D-6E8A-4147-A177-3AD203B41FA5}">
                      <a16:colId xmlns:a16="http://schemas.microsoft.com/office/drawing/2014/main" val="3520764246"/>
                    </a:ext>
                  </a:extLst>
                </a:gridCol>
                <a:gridCol w="2032000">
                  <a:extLst>
                    <a:ext uri="{9D8B030D-6E8A-4147-A177-3AD203B41FA5}">
                      <a16:colId xmlns:a16="http://schemas.microsoft.com/office/drawing/2014/main" val="1580577249"/>
                    </a:ext>
                  </a:extLst>
                </a:gridCol>
              </a:tblGrid>
              <a:tr h="788117">
                <a:tc>
                  <a:txBody>
                    <a:bodyPr/>
                    <a:lstStyle/>
                    <a:p>
                      <a:pPr algn="ctr"/>
                      <a:r>
                        <a:rPr lang="uk-UA" sz="2000" dirty="0">
                          <a:latin typeface="Arial Black" panose="020B0A04020102020204" pitchFamily="34" charset="0"/>
                        </a:rPr>
                        <a:t>РІК</a:t>
                      </a:r>
                    </a:p>
                  </a:txBody>
                  <a:tcPr anchor="ctr">
                    <a:solidFill>
                      <a:srgbClr val="D4AF38"/>
                    </a:solidFill>
                  </a:tcPr>
                </a:tc>
                <a:tc>
                  <a:txBody>
                    <a:bodyPr/>
                    <a:lstStyle/>
                    <a:p>
                      <a:pPr algn="ctr"/>
                      <a:r>
                        <a:rPr lang="uk-UA" sz="2000" dirty="0">
                          <a:latin typeface="Arial Black" panose="020B0A04020102020204" pitchFamily="34" charset="0"/>
                        </a:rPr>
                        <a:t>1 ПМ</a:t>
                      </a:r>
                    </a:p>
                  </a:txBody>
                  <a:tcPr anchor="ctr">
                    <a:solidFill>
                      <a:srgbClr val="D4AF38"/>
                    </a:solidFill>
                  </a:tcPr>
                </a:tc>
                <a:tc>
                  <a:txBody>
                    <a:bodyPr/>
                    <a:lstStyle/>
                    <a:p>
                      <a:pPr algn="ctr"/>
                      <a:r>
                        <a:rPr lang="uk-UA" sz="2000" dirty="0">
                          <a:latin typeface="Arial Black" panose="020B0A04020102020204" pitchFamily="34" charset="0"/>
                        </a:rPr>
                        <a:t>50 ПМ</a:t>
                      </a:r>
                    </a:p>
                  </a:txBody>
                  <a:tcPr anchor="ctr">
                    <a:solidFill>
                      <a:srgbClr val="D4AF38"/>
                    </a:solidFill>
                  </a:tcPr>
                </a:tc>
                <a:extLst>
                  <a:ext uri="{0D108BD9-81ED-4DB2-BD59-A6C34878D82A}">
                    <a16:rowId xmlns:a16="http://schemas.microsoft.com/office/drawing/2014/main" val="3083377540"/>
                  </a:ext>
                </a:extLst>
              </a:tr>
              <a:tr h="788117">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5</a:t>
                      </a:r>
                      <a:endParaRPr lang="uk-UA" sz="2000" dirty="0">
                        <a:latin typeface="Arial Black" panose="020B0A04020102020204" pitchFamily="34" charset="0"/>
                      </a:endParaRPr>
                    </a:p>
                  </a:txBody>
                  <a:tcPr anchor="ctr">
                    <a:solidFill>
                      <a:srgbClr val="D4AF38">
                        <a:alpha val="6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3 028 грн</a:t>
                      </a:r>
                      <a:endParaRPr lang="uk-UA" sz="2000" dirty="0">
                        <a:latin typeface="Arial Black" panose="020B0A04020102020204" pitchFamily="34" charset="0"/>
                      </a:endParaRPr>
                    </a:p>
                  </a:txBody>
                  <a:tcPr anchor="ctr">
                    <a:solidFill>
                      <a:srgbClr val="D4AF38">
                        <a:alpha val="6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151 400 грн</a:t>
                      </a:r>
                      <a:endParaRPr lang="uk-UA" sz="2000" dirty="0">
                        <a:latin typeface="Arial Black" panose="020B0A04020102020204" pitchFamily="34" charset="0"/>
                      </a:endParaRPr>
                    </a:p>
                  </a:txBody>
                  <a:tcPr anchor="ctr">
                    <a:solidFill>
                      <a:srgbClr val="D4AF38">
                        <a:alpha val="60000"/>
                      </a:srgbClr>
                    </a:solidFill>
                  </a:tcPr>
                </a:tc>
                <a:extLst>
                  <a:ext uri="{0D108BD9-81ED-4DB2-BD59-A6C34878D82A}">
                    <a16:rowId xmlns:a16="http://schemas.microsoft.com/office/drawing/2014/main" val="1216768633"/>
                  </a:ext>
                </a:extLst>
              </a:tr>
              <a:tr h="788117">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6</a:t>
                      </a:r>
                      <a:endParaRPr lang="uk-UA" sz="2000" dirty="0">
                        <a:latin typeface="Arial Black" panose="020B0A04020102020204" pitchFamily="34" charset="0"/>
                      </a:endParaRPr>
                    </a:p>
                  </a:txBody>
                  <a:tcPr anchor="ctr">
                    <a:solidFill>
                      <a:srgbClr val="D4AF38">
                        <a:alpha val="4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3 </a:t>
                      </a:r>
                      <a:r>
                        <a:rPr lang="en-US" sz="2000" b="0" i="0" kern="1200" dirty="0">
                          <a:solidFill>
                            <a:schemeClr val="dk1"/>
                          </a:solidFill>
                          <a:effectLst/>
                          <a:latin typeface="Arial Black" panose="020B0A04020102020204" pitchFamily="34" charset="0"/>
                          <a:ea typeface="+mn-ea"/>
                          <a:cs typeface="+mn-cs"/>
                        </a:rPr>
                        <a:t>3</a:t>
                      </a:r>
                      <a:r>
                        <a:rPr lang="uk-UA" sz="2000" b="0" i="0" kern="1200" dirty="0">
                          <a:solidFill>
                            <a:schemeClr val="dk1"/>
                          </a:solidFill>
                          <a:effectLst/>
                          <a:latin typeface="Arial Black" panose="020B0A04020102020204" pitchFamily="34" charset="0"/>
                          <a:ea typeface="+mn-ea"/>
                          <a:cs typeface="+mn-cs"/>
                        </a:rPr>
                        <a:t>28 грн</a:t>
                      </a:r>
                      <a:endParaRPr lang="uk-UA" sz="2000" dirty="0">
                        <a:latin typeface="Arial Black" panose="020B0A04020102020204" pitchFamily="34" charset="0"/>
                      </a:endParaRPr>
                    </a:p>
                  </a:txBody>
                  <a:tcPr anchor="ctr">
                    <a:solidFill>
                      <a:srgbClr val="D4AF38">
                        <a:alpha val="40000"/>
                      </a:srgbClr>
                    </a:solidFill>
                  </a:tcPr>
                </a:tc>
                <a:tc>
                  <a:txBody>
                    <a:bodyPr/>
                    <a:lstStyle/>
                    <a:p>
                      <a:pPr algn="ctr"/>
                      <a:r>
                        <a:rPr lang="uk-UA" sz="2000" b="0" i="0" kern="1200" dirty="0">
                          <a:solidFill>
                            <a:schemeClr val="dk1"/>
                          </a:solidFill>
                          <a:effectLst/>
                          <a:latin typeface="Arial Black" panose="020B0A04020102020204" pitchFamily="34" charset="0"/>
                          <a:ea typeface="+mn-ea"/>
                          <a:cs typeface="+mn-cs"/>
                        </a:rPr>
                        <a:t>1</a:t>
                      </a:r>
                      <a:r>
                        <a:rPr lang="en-US" sz="2000" b="0" i="0" kern="1200" dirty="0">
                          <a:solidFill>
                            <a:schemeClr val="dk1"/>
                          </a:solidFill>
                          <a:effectLst/>
                          <a:latin typeface="Arial Black" panose="020B0A04020102020204" pitchFamily="34" charset="0"/>
                          <a:ea typeface="+mn-ea"/>
                          <a:cs typeface="+mn-cs"/>
                        </a:rPr>
                        <a:t>66</a:t>
                      </a:r>
                      <a:r>
                        <a:rPr lang="uk-UA" sz="2000" b="0" i="0" kern="1200" dirty="0">
                          <a:solidFill>
                            <a:schemeClr val="dk1"/>
                          </a:solidFill>
                          <a:effectLst/>
                          <a:latin typeface="Arial Black" panose="020B0A04020102020204" pitchFamily="34" charset="0"/>
                          <a:ea typeface="+mn-ea"/>
                          <a:cs typeface="+mn-cs"/>
                        </a:rPr>
                        <a:t> 400 грн</a:t>
                      </a:r>
                      <a:endParaRPr lang="uk-UA" sz="2000" dirty="0">
                        <a:latin typeface="Arial Black" panose="020B0A04020102020204" pitchFamily="34" charset="0"/>
                      </a:endParaRPr>
                    </a:p>
                  </a:txBody>
                  <a:tcPr anchor="ctr">
                    <a:solidFill>
                      <a:srgbClr val="D4AF38">
                        <a:alpha val="40000"/>
                      </a:srgbClr>
                    </a:solidFill>
                  </a:tcPr>
                </a:tc>
                <a:extLst>
                  <a:ext uri="{0D108BD9-81ED-4DB2-BD59-A6C34878D82A}">
                    <a16:rowId xmlns:a16="http://schemas.microsoft.com/office/drawing/2014/main" val="483234117"/>
                  </a:ext>
                </a:extLst>
              </a:tr>
            </a:tbl>
          </a:graphicData>
        </a:graphic>
      </p:graphicFrame>
      <p:sp>
        <p:nvSpPr>
          <p:cNvPr id="12" name="Дуга 11"/>
          <p:cNvSpPr/>
          <p:nvPr/>
        </p:nvSpPr>
        <p:spPr>
          <a:xfrm>
            <a:off x="4191000" y="4305300"/>
            <a:ext cx="762000" cy="2057400"/>
          </a:xfrm>
          <a:prstGeom prst="arc">
            <a:avLst/>
          </a:prstGeom>
          <a:ln>
            <a:solidFill>
              <a:srgbClr val="EAB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pic>
        <p:nvPicPr>
          <p:cNvPr id="13" name="Рисунок 12"/>
          <p:cNvPicPr>
            <a:picLocks noChangeAspect="1"/>
          </p:cNvPicPr>
          <p:nvPr/>
        </p:nvPicPr>
        <p:blipFill rotWithShape="1">
          <a:blip r:embed="rId6"/>
          <a:srcRect l="32984" t="73405" r="61452" b="18853"/>
          <a:stretch/>
        </p:blipFill>
        <p:spPr>
          <a:xfrm>
            <a:off x="7924800" y="6362700"/>
            <a:ext cx="1017639" cy="796414"/>
          </a:xfrm>
          <a:prstGeom prst="rect">
            <a:avLst/>
          </a:prstGeom>
        </p:spPr>
      </p:pic>
      <p:sp>
        <p:nvSpPr>
          <p:cNvPr id="14" name="Прямоугольник 13"/>
          <p:cNvSpPr/>
          <p:nvPr/>
        </p:nvSpPr>
        <p:spPr>
          <a:xfrm>
            <a:off x="8839200" y="6286500"/>
            <a:ext cx="9144000" cy="1477328"/>
          </a:xfrm>
          <a:prstGeom prst="rect">
            <a:avLst/>
          </a:prstGeom>
        </p:spPr>
        <p:txBody>
          <a:bodyPr>
            <a:spAutoFit/>
          </a:bodyPr>
          <a:lstStyle/>
          <a:p>
            <a:r>
              <a:rPr lang="uk-UA" dirty="0">
                <a:solidFill>
                  <a:srgbClr val="334A58"/>
                </a:solidFill>
                <a:latin typeface="Arial" panose="020B0604020202020204" pitchFamily="34" charset="0"/>
              </a:rPr>
              <a:t>Кредити, позики, отримані у звітному періоді (або наявні станом на 1 січня звітного року), зазначаються навіть у випадку їх погашення станом на кінець звітного періоду. </a:t>
            </a:r>
          </a:p>
          <a:p>
            <a:r>
              <a:rPr lang="uk-UA" dirty="0">
                <a:solidFill>
                  <a:srgbClr val="334A58"/>
                </a:solidFill>
                <a:latin typeface="Arial" panose="020B0604020202020204" pitchFamily="34" charset="0"/>
              </a:rPr>
              <a:t>Натомість відомості про інші фінансові зобов’язання зазначаються лише у разі, якщо їх розмір на кінець звітного періоду перевищує вищевказаний</a:t>
            </a:r>
            <a:endParaRPr lang="uk-UA" dirty="0"/>
          </a:p>
        </p:txBody>
      </p:sp>
      <p:sp>
        <p:nvSpPr>
          <p:cNvPr id="15" name="TextBox 14"/>
          <p:cNvSpPr txBox="1"/>
          <p:nvPr/>
        </p:nvSpPr>
        <p:spPr>
          <a:xfrm>
            <a:off x="8610600" y="7124700"/>
            <a:ext cx="609600" cy="523220"/>
          </a:xfrm>
          <a:prstGeom prst="rect">
            <a:avLst/>
          </a:prstGeom>
          <a:noFill/>
        </p:spPr>
        <p:txBody>
          <a:bodyPr wrap="square" rtlCol="0">
            <a:spAutoFit/>
          </a:bodyPr>
          <a:lstStyle/>
          <a:p>
            <a:r>
              <a:rPr lang="uk-UA" sz="2800" dirty="0">
                <a:solidFill>
                  <a:srgbClr val="FF0000"/>
                </a:solidFill>
                <a:latin typeface="Arial Black" panose="020B0A04020102020204" pitchFamily="34" charset="0"/>
              </a:rPr>
              <a:t>!</a:t>
            </a:r>
          </a:p>
        </p:txBody>
      </p:sp>
      <p:pic>
        <p:nvPicPr>
          <p:cNvPr id="16" name="Рисунок 15"/>
          <p:cNvPicPr>
            <a:picLocks noChangeAspect="1"/>
          </p:cNvPicPr>
          <p:nvPr/>
        </p:nvPicPr>
        <p:blipFill rotWithShape="1">
          <a:blip r:embed="rId6"/>
          <a:srcRect l="32984" t="73405" r="61452" b="18853"/>
          <a:stretch/>
        </p:blipFill>
        <p:spPr>
          <a:xfrm>
            <a:off x="3962400" y="8267700"/>
            <a:ext cx="1017639" cy="796414"/>
          </a:xfrm>
          <a:prstGeom prst="rect">
            <a:avLst/>
          </a:prstGeom>
        </p:spPr>
      </p:pic>
      <p:sp>
        <p:nvSpPr>
          <p:cNvPr id="17" name="Прямоугольник 16"/>
          <p:cNvSpPr/>
          <p:nvPr/>
        </p:nvSpPr>
        <p:spPr>
          <a:xfrm>
            <a:off x="4953000" y="8115300"/>
            <a:ext cx="11811000" cy="1477328"/>
          </a:xfrm>
          <a:prstGeom prst="rect">
            <a:avLst/>
          </a:prstGeom>
        </p:spPr>
        <p:txBody>
          <a:bodyPr wrap="square">
            <a:spAutoFit/>
          </a:bodyPr>
          <a:lstStyle/>
          <a:p>
            <a:r>
              <a:rPr lang="uk-UA" dirty="0">
                <a:solidFill>
                  <a:srgbClr val="334A58"/>
                </a:solidFill>
                <a:latin typeface="Arial" panose="020B0604020202020204" pitchFamily="34" charset="0"/>
              </a:rPr>
              <a:t>«Кредитні лінії до зарплатних банківських карток» чи аналогічні за змістом пропозиції зазначаються у разі, якщо суб’єкт декларування або член його сім’ї </a:t>
            </a:r>
            <a:r>
              <a:rPr lang="uk-UA" b="1" dirty="0">
                <a:solidFill>
                  <a:srgbClr val="334A58"/>
                </a:solidFill>
                <a:latin typeface="Arial" panose="020B0604020202020204" pitchFamily="34" charset="0"/>
              </a:rPr>
              <a:t>одноразово</a:t>
            </a:r>
            <a:r>
              <a:rPr lang="uk-UA" dirty="0">
                <a:solidFill>
                  <a:srgbClr val="334A58"/>
                </a:solidFill>
                <a:latin typeface="Arial" panose="020B0604020202020204" pitchFamily="34" charset="0"/>
              </a:rPr>
              <a:t> скористалися кредитними коштами, розмір яких перевищує вказаний вище поріг, або ж залишок заборгованості станом на кінець звітного періоду перевищує вказаний вище розмір. </a:t>
            </a:r>
          </a:p>
          <a:p>
            <a:r>
              <a:rPr lang="uk-UA" dirty="0">
                <a:solidFill>
                  <a:srgbClr val="334A58"/>
                </a:solidFill>
                <a:latin typeface="Arial" panose="020B0604020202020204" pitchFamily="34" charset="0"/>
              </a:rPr>
              <a:t>В інших випадках кошти, якими користувалися протягом звітного періоду, не </a:t>
            </a:r>
            <a:r>
              <a:rPr lang="uk-UA" dirty="0" err="1">
                <a:solidFill>
                  <a:srgbClr val="334A58"/>
                </a:solidFill>
                <a:latin typeface="Arial" panose="020B0604020202020204" pitchFamily="34" charset="0"/>
              </a:rPr>
              <a:t>сумуються</a:t>
            </a:r>
            <a:r>
              <a:rPr lang="uk-UA" dirty="0">
                <a:solidFill>
                  <a:srgbClr val="334A58"/>
                </a:solidFill>
                <a:latin typeface="Arial" panose="020B0604020202020204" pitchFamily="34" charset="0"/>
              </a:rPr>
              <a:t>.</a:t>
            </a:r>
            <a:endParaRPr lang="uk-UA" dirty="0"/>
          </a:p>
        </p:txBody>
      </p:sp>
    </p:spTree>
    <p:extLst>
      <p:ext uri="{BB962C8B-B14F-4D97-AF65-F5344CB8AC3E}">
        <p14:creationId xmlns:p14="http://schemas.microsoft.com/office/powerpoint/2010/main" val="3539014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686800" y="6870"/>
            <a:ext cx="9631180" cy="10287000"/>
          </a:xfrm>
          <a:prstGeom prst="rect">
            <a:avLst/>
          </a:prstGeom>
          <a:solidFill>
            <a:srgbClr val="D4AF38">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p:cNvSpPr/>
          <p:nvPr/>
        </p:nvSpPr>
        <p:spPr>
          <a:xfrm>
            <a:off x="2438400" y="266700"/>
            <a:ext cx="7086599" cy="923330"/>
          </a:xfrm>
          <a:prstGeom prst="rect">
            <a:avLst/>
          </a:prstGeom>
        </p:spPr>
        <p:txBody>
          <a:bodyPr wrap="square">
            <a:spAutoFit/>
          </a:bodyPr>
          <a:lstStyle/>
          <a:p>
            <a:r>
              <a:rPr lang="uk-UA" sz="5400" b="1" dirty="0">
                <a:solidFill>
                  <a:schemeClr val="tx2"/>
                </a:solidFill>
                <a:latin typeface="Arial Black" panose="020B0A04020102020204" pitchFamily="34" charset="0"/>
              </a:rPr>
              <a:t>Як отримати ЕЦП</a:t>
            </a:r>
            <a:endParaRPr lang="uk-UA" sz="5400" b="1" i="0" dirty="0">
              <a:solidFill>
                <a:schemeClr val="tx2"/>
              </a:solidFill>
              <a:effectLst/>
              <a:latin typeface="Arial Black" panose="020B0A04020102020204" pitchFamily="34" charset="0"/>
            </a:endParaRPr>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6565" t="57902" r="77922" b="12785"/>
          <a:stretch/>
        </p:blipFill>
        <p:spPr>
          <a:xfrm>
            <a:off x="10591800" y="571500"/>
            <a:ext cx="1560286" cy="1246414"/>
          </a:xfrm>
          <a:prstGeom prst="rect">
            <a:avLst/>
          </a:prstGeom>
        </p:spPr>
      </p:pic>
      <p:pic>
        <p:nvPicPr>
          <p:cNvPr id="9" name="Рисунок 8"/>
          <p:cNvPicPr>
            <a:picLocks noChangeAspect="1"/>
          </p:cNvPicPr>
          <p:nvPr/>
        </p:nvPicPr>
        <p:blipFill rotWithShape="1">
          <a:blip r:embed="rId3"/>
          <a:srcRect l="22083" t="4814" r="19583" b="4814"/>
          <a:stretch/>
        </p:blipFill>
        <p:spPr>
          <a:xfrm>
            <a:off x="1524000" y="1485900"/>
            <a:ext cx="6645639" cy="5791200"/>
          </a:xfrm>
          <a:prstGeom prst="rect">
            <a:avLst/>
          </a:prstGeom>
        </p:spPr>
      </p:pic>
      <p:sp>
        <p:nvSpPr>
          <p:cNvPr id="10" name="Блок-схема: узел 9"/>
          <p:cNvSpPr/>
          <p:nvPr/>
        </p:nvSpPr>
        <p:spPr>
          <a:xfrm>
            <a:off x="1295400" y="1257300"/>
            <a:ext cx="990600" cy="981670"/>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2"/>
                </a:solidFill>
                <a:latin typeface="Arial Black" panose="020B0A04020102020204" pitchFamily="34" charset="0"/>
              </a:rPr>
              <a:t>1</a:t>
            </a:r>
            <a:endParaRPr lang="uk-UA" sz="4800" dirty="0">
              <a:solidFill>
                <a:schemeClr val="tx2"/>
              </a:solidFill>
              <a:latin typeface="Arial Black" panose="020B0A04020102020204" pitchFamily="34" charset="0"/>
            </a:endParaRPr>
          </a:p>
        </p:txBody>
      </p:sp>
      <p:sp>
        <p:nvSpPr>
          <p:cNvPr id="11" name="TextBox 10"/>
          <p:cNvSpPr txBox="1"/>
          <p:nvPr/>
        </p:nvSpPr>
        <p:spPr>
          <a:xfrm>
            <a:off x="12344400" y="190500"/>
            <a:ext cx="5943600" cy="2246769"/>
          </a:xfrm>
          <a:prstGeom prst="rect">
            <a:avLst/>
          </a:prstGeom>
          <a:noFill/>
        </p:spPr>
        <p:txBody>
          <a:bodyPr wrap="square" rtlCol="0">
            <a:spAutoFit/>
          </a:bodyPr>
          <a:lstStyle/>
          <a:p>
            <a:r>
              <a:rPr lang="uk-UA" sz="2800" dirty="0">
                <a:latin typeface="Arial Black" panose="020B0A04020102020204" pitchFamily="34" charset="0"/>
              </a:rPr>
              <a:t>Через ПриватБанк можна оформити файловий ключ електронного підпису, який записується на флешку чи жорсткий диск комп’ютера.</a:t>
            </a:r>
          </a:p>
        </p:txBody>
      </p:sp>
      <p:sp>
        <p:nvSpPr>
          <p:cNvPr id="12" name="TextBox 11"/>
          <p:cNvSpPr txBox="1"/>
          <p:nvPr/>
        </p:nvSpPr>
        <p:spPr>
          <a:xfrm>
            <a:off x="3048000" y="7581900"/>
            <a:ext cx="5181601" cy="2308324"/>
          </a:xfrm>
          <a:prstGeom prst="rect">
            <a:avLst/>
          </a:prstGeom>
          <a:noFill/>
        </p:spPr>
        <p:txBody>
          <a:bodyPr wrap="square" rtlCol="0">
            <a:spAutoFit/>
          </a:bodyPr>
          <a:lstStyle/>
          <a:p>
            <a:r>
              <a:rPr lang="uk-UA" sz="2400" dirty="0">
                <a:latin typeface="Arial Black" panose="020B0A04020102020204" pitchFamily="34" charset="0"/>
              </a:rPr>
              <a:t>Увійдіть у інтернет-</a:t>
            </a:r>
            <a:r>
              <a:rPr lang="uk-UA" sz="2400" dirty="0" err="1">
                <a:latin typeface="Arial Black" panose="020B0A04020102020204" pitchFamily="34" charset="0"/>
              </a:rPr>
              <a:t>банкінг</a:t>
            </a:r>
            <a:r>
              <a:rPr lang="uk-UA" sz="2400" dirty="0">
                <a:latin typeface="Arial Black" panose="020B0A04020102020204" pitchFamily="34" charset="0"/>
              </a:rPr>
              <a:t> «Приват24» за допомогою сканування </a:t>
            </a:r>
            <a:r>
              <a:rPr lang="en-US" sz="2400" dirty="0">
                <a:latin typeface="Arial Black" panose="020B0A04020102020204" pitchFamily="34" charset="0"/>
              </a:rPr>
              <a:t>QR</a:t>
            </a:r>
            <a:r>
              <a:rPr lang="uk-UA" sz="2400" dirty="0">
                <a:latin typeface="Arial Black" panose="020B0A04020102020204" pitchFamily="34" charset="0"/>
              </a:rPr>
              <a:t>-коду через мобільний додаток на смартфоні або введення телефону та паролю  </a:t>
            </a:r>
          </a:p>
        </p:txBody>
      </p:sp>
      <p:sp>
        <p:nvSpPr>
          <p:cNvPr id="14" name="Блок-схема: узел 13"/>
          <p:cNvSpPr/>
          <p:nvPr/>
        </p:nvSpPr>
        <p:spPr>
          <a:xfrm>
            <a:off x="9220200" y="1028700"/>
            <a:ext cx="990600" cy="981670"/>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2</a:t>
            </a:r>
          </a:p>
        </p:txBody>
      </p:sp>
      <p:cxnSp>
        <p:nvCxnSpPr>
          <p:cNvPr id="19" name="Прямая со стрелкой 18"/>
          <p:cNvCxnSpPr/>
          <p:nvPr/>
        </p:nvCxnSpPr>
        <p:spPr>
          <a:xfrm>
            <a:off x="10814902" y="4381500"/>
            <a:ext cx="0" cy="44196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15163800" y="4533900"/>
            <a:ext cx="2960307" cy="3970318"/>
          </a:xfrm>
          <a:prstGeom prst="rect">
            <a:avLst/>
          </a:prstGeom>
          <a:noFill/>
        </p:spPr>
        <p:txBody>
          <a:bodyPr wrap="square" rtlCol="0">
            <a:spAutoFit/>
          </a:bodyPr>
          <a:lstStyle/>
          <a:p>
            <a:r>
              <a:rPr lang="uk-UA" sz="2800" dirty="0">
                <a:latin typeface="Arial Black" panose="020B0A04020102020204" pitchFamily="34" charset="0"/>
              </a:rPr>
              <a:t>У системі Приват24 оберіть пункт меню </a:t>
            </a:r>
          </a:p>
          <a:p>
            <a:r>
              <a:rPr lang="uk-UA" sz="2800" dirty="0">
                <a:latin typeface="Arial Black" panose="020B0A04020102020204" pitchFamily="34" charset="0"/>
              </a:rPr>
              <a:t>Сервіси&gt; Бізнес &gt; Електронний Цифровий підпис</a:t>
            </a:r>
          </a:p>
        </p:txBody>
      </p:sp>
      <p:pic>
        <p:nvPicPr>
          <p:cNvPr id="28" name="Рисунок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0" y="4229100"/>
            <a:ext cx="651135" cy="577143"/>
          </a:xfrm>
          <a:prstGeom prst="rect">
            <a:avLst/>
          </a:prstGeom>
        </p:spPr>
      </p:pic>
      <p:pic>
        <p:nvPicPr>
          <p:cNvPr id="29" name="Рисунок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7505700"/>
            <a:ext cx="651135" cy="577143"/>
          </a:xfrm>
          <a:prstGeom prst="rect">
            <a:avLst/>
          </a:prstGeom>
        </p:spPr>
      </p:pic>
      <p:pic>
        <p:nvPicPr>
          <p:cNvPr id="13" name="Рисунок 12"/>
          <p:cNvPicPr>
            <a:picLocks noChangeAspect="1"/>
          </p:cNvPicPr>
          <p:nvPr/>
        </p:nvPicPr>
        <p:blipFill rotWithShape="1">
          <a:blip r:embed="rId5"/>
          <a:srcRect l="16667" t="7778" r="45833" b="10741"/>
          <a:stretch/>
        </p:blipFill>
        <p:spPr>
          <a:xfrm>
            <a:off x="8464948" y="2400300"/>
            <a:ext cx="6172200" cy="7543800"/>
          </a:xfrm>
          <a:prstGeom prst="rect">
            <a:avLst/>
          </a:prstGeom>
        </p:spPr>
      </p:pic>
      <p:sp>
        <p:nvSpPr>
          <p:cNvPr id="16" name="Овал 15"/>
          <p:cNvSpPr/>
          <p:nvPr/>
        </p:nvSpPr>
        <p:spPr>
          <a:xfrm>
            <a:off x="9245183" y="2480965"/>
            <a:ext cx="1231481" cy="766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Рисунок 1"/>
          <p:cNvPicPr>
            <a:picLocks noChangeAspect="1"/>
          </p:cNvPicPr>
          <p:nvPr/>
        </p:nvPicPr>
        <p:blipFill rotWithShape="1">
          <a:blip r:embed="rId6"/>
          <a:srcRect l="35079" t="19330" r="46825" b="13422"/>
          <a:stretch/>
        </p:blipFill>
        <p:spPr>
          <a:xfrm>
            <a:off x="11360548" y="3314701"/>
            <a:ext cx="3309258" cy="6629400"/>
          </a:xfrm>
          <a:prstGeom prst="rect">
            <a:avLst/>
          </a:prstGeom>
        </p:spPr>
      </p:pic>
      <p:sp>
        <p:nvSpPr>
          <p:cNvPr id="22" name="Овал 21"/>
          <p:cNvSpPr/>
          <p:nvPr/>
        </p:nvSpPr>
        <p:spPr>
          <a:xfrm>
            <a:off x="8229600" y="9225021"/>
            <a:ext cx="3219924" cy="767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Овал 25"/>
          <p:cNvSpPr/>
          <p:nvPr/>
        </p:nvSpPr>
        <p:spPr>
          <a:xfrm>
            <a:off x="11360548" y="3238500"/>
            <a:ext cx="3219924" cy="852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27" name="Прямая со стрелкой 26"/>
          <p:cNvCxnSpPr/>
          <p:nvPr/>
        </p:nvCxnSpPr>
        <p:spPr>
          <a:xfrm flipV="1">
            <a:off x="14408548" y="4076700"/>
            <a:ext cx="0" cy="54864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Прямая со стрелкой 22"/>
          <p:cNvCxnSpPr/>
          <p:nvPr/>
        </p:nvCxnSpPr>
        <p:spPr>
          <a:xfrm>
            <a:off x="10820400" y="3467100"/>
            <a:ext cx="0" cy="44196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3247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6600" y="266700"/>
            <a:ext cx="11811000" cy="584775"/>
          </a:xfrm>
          <a:prstGeom prst="rect">
            <a:avLst/>
          </a:prstGeom>
        </p:spPr>
        <p:txBody>
          <a:bodyPr wrap="square">
            <a:spAutoFit/>
          </a:bodyPr>
          <a:lstStyle/>
          <a:p>
            <a:r>
              <a:rPr lang="ru-RU" sz="3200" b="1" cap="all" dirty="0">
                <a:solidFill>
                  <a:schemeClr val="tx2"/>
                </a:solidFill>
                <a:latin typeface="Tahoma" panose="020B0604030504040204" pitchFamily="34" charset="0"/>
                <a:ea typeface="Tahoma" panose="020B0604030504040204" pitchFamily="34" charset="0"/>
                <a:cs typeface="Tahoma" panose="020B0604030504040204" pitchFamily="34" charset="0"/>
              </a:rPr>
              <a:t>ВИДАТКИ ТА ПРАВОЧИНИ СУБ'ЄКТА ДЕКЛАРУВАННЯ</a:t>
            </a:r>
            <a:endParaRPr lang="uk-UA" sz="13800" b="1" cap="all"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4782800" y="-6145"/>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14/16</a:t>
            </a:r>
          </a:p>
        </p:txBody>
      </p:sp>
      <p:cxnSp>
        <p:nvCxnSpPr>
          <p:cNvPr id="4" name="Прямая соединительная линия 3"/>
          <p:cNvCxnSpPr/>
          <p:nvPr/>
        </p:nvCxnSpPr>
        <p:spPr>
          <a:xfrm>
            <a:off x="144018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5" name="Рисунок 4"/>
          <p:cNvPicPr>
            <a:picLocks noChangeAspect="1"/>
          </p:cNvPicPr>
          <p:nvPr/>
        </p:nvPicPr>
        <p:blipFill rotWithShape="1">
          <a:blip r:embed="rId2"/>
          <a:srcRect l="54920" t="32688" r="37419" b="55986"/>
          <a:stretch/>
        </p:blipFill>
        <p:spPr>
          <a:xfrm>
            <a:off x="1905000" y="114300"/>
            <a:ext cx="1401096" cy="1165123"/>
          </a:xfrm>
          <a:prstGeom prst="rect">
            <a:avLst/>
          </a:prstGeom>
        </p:spPr>
      </p:pic>
      <p:pic>
        <p:nvPicPr>
          <p:cNvPr id="6" name="Рисунок 5"/>
          <p:cNvPicPr>
            <a:picLocks noChangeAspect="1"/>
          </p:cNvPicPr>
          <p:nvPr/>
        </p:nvPicPr>
        <p:blipFill rotWithShape="1">
          <a:blip r:embed="rId3"/>
          <a:srcRect l="31031" t="49806" r="42461" b="40035"/>
          <a:stretch/>
        </p:blipFill>
        <p:spPr>
          <a:xfrm>
            <a:off x="1219200" y="1409700"/>
            <a:ext cx="6716180" cy="1447800"/>
          </a:xfrm>
          <a:prstGeom prst="rect">
            <a:avLst/>
          </a:prstGeom>
        </p:spPr>
      </p:pic>
      <p:sp>
        <p:nvSpPr>
          <p:cNvPr id="7" name="Скругленный прямоугольник 6"/>
          <p:cNvSpPr/>
          <p:nvPr/>
        </p:nvSpPr>
        <p:spPr>
          <a:xfrm>
            <a:off x="1219200" y="1562100"/>
            <a:ext cx="6553200" cy="609600"/>
          </a:xfrm>
          <a:prstGeom prst="roundRect">
            <a:avLst/>
          </a:prstGeom>
          <a:solidFill>
            <a:schemeClr val="tx2">
              <a:lumMod val="20000"/>
              <a:lumOff val="80000"/>
              <a:alpha val="39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кругленный прямоугольник 7"/>
          <p:cNvSpPr/>
          <p:nvPr/>
        </p:nvSpPr>
        <p:spPr>
          <a:xfrm>
            <a:off x="7924800" y="1104900"/>
            <a:ext cx="9982200" cy="48768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3200" dirty="0">
                <a:solidFill>
                  <a:schemeClr val="tx1"/>
                </a:solidFill>
                <a:latin typeface="Arial" panose="020B0604020202020204" pitchFamily="34" charset="0"/>
                <a:cs typeface="Arial" panose="020B0604020202020204" pitchFamily="34" charset="0"/>
              </a:rPr>
              <a:t>відомості про видатки, а також будь-які інші правочини, вчинені у звітному періоді, на підставі яких у суб’єкта декларування виникає або припиняється право власності, володіння чи користування, у тому числі спільної власності, на нерухоме або рухоме майно, нематеріальні та інші активи, а також виникають фінансові зобов’язання (відомості про які зазначаються у розділах 3-13 декларації)</a:t>
            </a:r>
            <a:endParaRPr lang="uk-UA" sz="6600" dirty="0">
              <a:solidFill>
                <a:schemeClr val="tx1"/>
              </a:solidFill>
              <a:latin typeface="Arial" panose="020B0604020202020204" pitchFamily="34" charset="0"/>
              <a:cs typeface="Arial" panose="020B0604020202020204" pitchFamily="34" charset="0"/>
            </a:endParaRPr>
          </a:p>
        </p:txBody>
      </p:sp>
      <p:sp>
        <p:nvSpPr>
          <p:cNvPr id="9" name="Дуга 8"/>
          <p:cNvSpPr/>
          <p:nvPr/>
        </p:nvSpPr>
        <p:spPr>
          <a:xfrm rot="17542162">
            <a:off x="6610092" y="-12699"/>
            <a:ext cx="2558783" cy="4968215"/>
          </a:xfrm>
          <a:prstGeom prst="arc">
            <a:avLst>
              <a:gd name="adj1" fmla="val 16200000"/>
              <a:gd name="adj2" fmla="val 21356951"/>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graphicFrame>
        <p:nvGraphicFramePr>
          <p:cNvPr id="10" name="Таблица 9"/>
          <p:cNvGraphicFramePr>
            <a:graphicFrameLocks noGrp="1"/>
          </p:cNvGraphicFramePr>
          <p:nvPr>
            <p:extLst>
              <p:ext uri="{D42A27DB-BD31-4B8C-83A1-F6EECF244321}">
                <p14:modId xmlns:p14="http://schemas.microsoft.com/office/powerpoint/2010/main" val="645183149"/>
              </p:ext>
            </p:extLst>
          </p:nvPr>
        </p:nvGraphicFramePr>
        <p:xfrm>
          <a:off x="1600201" y="4675240"/>
          <a:ext cx="6019800" cy="2408595"/>
        </p:xfrm>
        <a:graphic>
          <a:graphicData uri="http://schemas.openxmlformats.org/drawingml/2006/table">
            <a:tbl>
              <a:tblPr firstRow="1" bandRow="1">
                <a:tableStyleId>{5C22544A-7EE6-4342-B048-85BDC9FD1C3A}</a:tableStyleId>
              </a:tblPr>
              <a:tblGrid>
                <a:gridCol w="2006600">
                  <a:extLst>
                    <a:ext uri="{9D8B030D-6E8A-4147-A177-3AD203B41FA5}">
                      <a16:colId xmlns:a16="http://schemas.microsoft.com/office/drawing/2014/main" val="1906599567"/>
                    </a:ext>
                  </a:extLst>
                </a:gridCol>
                <a:gridCol w="2006600">
                  <a:extLst>
                    <a:ext uri="{9D8B030D-6E8A-4147-A177-3AD203B41FA5}">
                      <a16:colId xmlns:a16="http://schemas.microsoft.com/office/drawing/2014/main" val="3520764246"/>
                    </a:ext>
                  </a:extLst>
                </a:gridCol>
                <a:gridCol w="2006600">
                  <a:extLst>
                    <a:ext uri="{9D8B030D-6E8A-4147-A177-3AD203B41FA5}">
                      <a16:colId xmlns:a16="http://schemas.microsoft.com/office/drawing/2014/main" val="1580577249"/>
                    </a:ext>
                  </a:extLst>
                </a:gridCol>
              </a:tblGrid>
              <a:tr h="802865">
                <a:tc>
                  <a:txBody>
                    <a:bodyPr/>
                    <a:lstStyle/>
                    <a:p>
                      <a:pPr algn="ctr"/>
                      <a:r>
                        <a:rPr lang="uk-UA" sz="2000" dirty="0">
                          <a:latin typeface="Arial Black" panose="020B0A04020102020204" pitchFamily="34" charset="0"/>
                        </a:rPr>
                        <a:t>РІК</a:t>
                      </a:r>
                    </a:p>
                  </a:txBody>
                  <a:tcPr anchor="ctr"/>
                </a:tc>
                <a:tc>
                  <a:txBody>
                    <a:bodyPr/>
                    <a:lstStyle/>
                    <a:p>
                      <a:pPr algn="ctr"/>
                      <a:r>
                        <a:rPr lang="uk-UA" sz="2000" dirty="0">
                          <a:latin typeface="Arial Black" panose="020B0A04020102020204" pitchFamily="34" charset="0"/>
                        </a:rPr>
                        <a:t>1 ПМ</a:t>
                      </a:r>
                    </a:p>
                  </a:txBody>
                  <a:tcPr anchor="ctr"/>
                </a:tc>
                <a:tc>
                  <a:txBody>
                    <a:bodyPr/>
                    <a:lstStyle/>
                    <a:p>
                      <a:pPr algn="ctr"/>
                      <a:r>
                        <a:rPr lang="uk-UA" sz="2000" dirty="0">
                          <a:latin typeface="Arial Black" panose="020B0A04020102020204" pitchFamily="34" charset="0"/>
                        </a:rPr>
                        <a:t>50 ПМ</a:t>
                      </a:r>
                    </a:p>
                  </a:txBody>
                  <a:tcPr anchor="ctr"/>
                </a:tc>
                <a:extLst>
                  <a:ext uri="{0D108BD9-81ED-4DB2-BD59-A6C34878D82A}">
                    <a16:rowId xmlns:a16="http://schemas.microsoft.com/office/drawing/2014/main" val="3083377540"/>
                  </a:ext>
                </a:extLst>
              </a:tr>
              <a:tr h="802865">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5</a:t>
                      </a:r>
                      <a:endParaRPr lang="uk-UA" sz="2000" dirty="0">
                        <a:latin typeface="Arial Black" panose="020B0A04020102020204" pitchFamily="34" charset="0"/>
                      </a:endParaRPr>
                    </a:p>
                  </a:txBody>
                  <a:tcPr anchor="ctr"/>
                </a:tc>
                <a:tc>
                  <a:txBody>
                    <a:bodyPr/>
                    <a:lstStyle/>
                    <a:p>
                      <a:pPr algn="ctr"/>
                      <a:r>
                        <a:rPr lang="uk-UA" sz="2000" b="0" i="0" kern="1200" dirty="0">
                          <a:solidFill>
                            <a:schemeClr val="dk1"/>
                          </a:solidFill>
                          <a:effectLst/>
                          <a:latin typeface="Arial Black" panose="020B0A04020102020204" pitchFamily="34" charset="0"/>
                          <a:ea typeface="+mn-ea"/>
                          <a:cs typeface="+mn-cs"/>
                        </a:rPr>
                        <a:t>3 028 грн</a:t>
                      </a:r>
                      <a:endParaRPr lang="uk-UA" sz="2000" dirty="0">
                        <a:latin typeface="Arial Black" panose="020B0A04020102020204" pitchFamily="34" charset="0"/>
                      </a:endParaRPr>
                    </a:p>
                  </a:txBody>
                  <a:tcPr anchor="ctr"/>
                </a:tc>
                <a:tc>
                  <a:txBody>
                    <a:bodyPr/>
                    <a:lstStyle/>
                    <a:p>
                      <a:pPr algn="ctr"/>
                      <a:r>
                        <a:rPr lang="uk-UA" sz="2000" b="0" i="0" kern="1200" dirty="0">
                          <a:solidFill>
                            <a:schemeClr val="dk1"/>
                          </a:solidFill>
                          <a:effectLst/>
                          <a:latin typeface="Arial Black" panose="020B0A04020102020204" pitchFamily="34" charset="0"/>
                          <a:ea typeface="+mn-ea"/>
                          <a:cs typeface="+mn-cs"/>
                        </a:rPr>
                        <a:t>151 400 грн</a:t>
                      </a:r>
                      <a:endParaRPr lang="uk-UA" sz="2000" dirty="0">
                        <a:latin typeface="Arial Black" panose="020B0A04020102020204" pitchFamily="34" charset="0"/>
                      </a:endParaRPr>
                    </a:p>
                  </a:txBody>
                  <a:tcPr anchor="ctr"/>
                </a:tc>
                <a:extLst>
                  <a:ext uri="{0D108BD9-81ED-4DB2-BD59-A6C34878D82A}">
                    <a16:rowId xmlns:a16="http://schemas.microsoft.com/office/drawing/2014/main" val="1216768633"/>
                  </a:ext>
                </a:extLst>
              </a:tr>
              <a:tr h="802865">
                <a:tc>
                  <a:txBody>
                    <a:bodyPr/>
                    <a:lstStyle/>
                    <a:p>
                      <a:pPr algn="ctr"/>
                      <a:r>
                        <a:rPr lang="uk-UA" sz="2000" dirty="0">
                          <a:latin typeface="Arial Black" panose="020B0A04020102020204" pitchFamily="34" charset="0"/>
                        </a:rPr>
                        <a:t>202</a:t>
                      </a:r>
                      <a:r>
                        <a:rPr lang="en-US" sz="2000" dirty="0">
                          <a:latin typeface="Arial Black" panose="020B0A04020102020204" pitchFamily="34" charset="0"/>
                        </a:rPr>
                        <a:t>6</a:t>
                      </a:r>
                      <a:endParaRPr lang="uk-UA" sz="2000" dirty="0">
                        <a:latin typeface="Arial Black" panose="020B0A04020102020204" pitchFamily="34" charset="0"/>
                      </a:endParaRPr>
                    </a:p>
                  </a:txBody>
                  <a:tcPr anchor="ctr"/>
                </a:tc>
                <a:tc>
                  <a:txBody>
                    <a:bodyPr/>
                    <a:lstStyle/>
                    <a:p>
                      <a:pPr algn="ctr"/>
                      <a:r>
                        <a:rPr lang="uk-UA" sz="2000" b="0" i="0" kern="1200" dirty="0">
                          <a:solidFill>
                            <a:schemeClr val="dk1"/>
                          </a:solidFill>
                          <a:effectLst/>
                          <a:latin typeface="Arial Black" panose="020B0A04020102020204" pitchFamily="34" charset="0"/>
                          <a:ea typeface="+mn-ea"/>
                          <a:cs typeface="+mn-cs"/>
                        </a:rPr>
                        <a:t>3 </a:t>
                      </a:r>
                      <a:r>
                        <a:rPr lang="en-US" sz="2000" b="0" i="0" kern="1200" dirty="0">
                          <a:solidFill>
                            <a:schemeClr val="dk1"/>
                          </a:solidFill>
                          <a:effectLst/>
                          <a:latin typeface="Arial Black" panose="020B0A04020102020204" pitchFamily="34" charset="0"/>
                          <a:ea typeface="+mn-ea"/>
                          <a:cs typeface="+mn-cs"/>
                        </a:rPr>
                        <a:t>3</a:t>
                      </a:r>
                      <a:r>
                        <a:rPr lang="uk-UA" sz="2000" b="0" i="0" kern="1200" dirty="0">
                          <a:solidFill>
                            <a:schemeClr val="dk1"/>
                          </a:solidFill>
                          <a:effectLst/>
                          <a:latin typeface="Arial Black" panose="020B0A04020102020204" pitchFamily="34" charset="0"/>
                          <a:ea typeface="+mn-ea"/>
                          <a:cs typeface="+mn-cs"/>
                        </a:rPr>
                        <a:t>28 грн</a:t>
                      </a:r>
                      <a:endParaRPr lang="uk-UA" sz="2000" dirty="0">
                        <a:latin typeface="Arial Black" panose="020B0A04020102020204" pitchFamily="34" charset="0"/>
                      </a:endParaRPr>
                    </a:p>
                  </a:txBody>
                  <a:tcPr anchor="ctr"/>
                </a:tc>
                <a:tc>
                  <a:txBody>
                    <a:bodyPr/>
                    <a:lstStyle/>
                    <a:p>
                      <a:pPr algn="ctr"/>
                      <a:r>
                        <a:rPr lang="uk-UA" sz="2000" b="0" i="0" kern="1200" dirty="0">
                          <a:solidFill>
                            <a:schemeClr val="dk1"/>
                          </a:solidFill>
                          <a:effectLst/>
                          <a:latin typeface="Arial Black" panose="020B0A04020102020204" pitchFamily="34" charset="0"/>
                          <a:ea typeface="+mn-ea"/>
                          <a:cs typeface="+mn-cs"/>
                        </a:rPr>
                        <a:t>1</a:t>
                      </a:r>
                      <a:r>
                        <a:rPr lang="en-US" sz="2000" b="0" i="0" kern="1200" dirty="0">
                          <a:solidFill>
                            <a:schemeClr val="dk1"/>
                          </a:solidFill>
                          <a:effectLst/>
                          <a:latin typeface="Arial Black" panose="020B0A04020102020204" pitchFamily="34" charset="0"/>
                          <a:ea typeface="+mn-ea"/>
                          <a:cs typeface="+mn-cs"/>
                        </a:rPr>
                        <a:t>66</a:t>
                      </a:r>
                      <a:r>
                        <a:rPr lang="uk-UA" sz="2000" b="0" i="0" kern="1200" dirty="0">
                          <a:solidFill>
                            <a:schemeClr val="dk1"/>
                          </a:solidFill>
                          <a:effectLst/>
                          <a:latin typeface="Arial Black" panose="020B0A04020102020204" pitchFamily="34" charset="0"/>
                          <a:ea typeface="+mn-ea"/>
                          <a:cs typeface="+mn-cs"/>
                        </a:rPr>
                        <a:t> 400 грн</a:t>
                      </a:r>
                      <a:endParaRPr lang="uk-UA" sz="2000" dirty="0">
                        <a:latin typeface="Arial Black" panose="020B0A04020102020204" pitchFamily="34" charset="0"/>
                      </a:endParaRPr>
                    </a:p>
                  </a:txBody>
                  <a:tcPr anchor="ctr"/>
                </a:tc>
                <a:extLst>
                  <a:ext uri="{0D108BD9-81ED-4DB2-BD59-A6C34878D82A}">
                    <a16:rowId xmlns:a16="http://schemas.microsoft.com/office/drawing/2014/main" val="483234117"/>
                  </a:ext>
                </a:extLst>
              </a:tr>
            </a:tbl>
          </a:graphicData>
        </a:graphic>
      </p:graphicFrame>
      <p:sp>
        <p:nvSpPr>
          <p:cNvPr id="11" name="Прямоугольник 10"/>
          <p:cNvSpPr/>
          <p:nvPr/>
        </p:nvSpPr>
        <p:spPr>
          <a:xfrm>
            <a:off x="1676400" y="3086100"/>
            <a:ext cx="5791200" cy="1323439"/>
          </a:xfrm>
          <a:prstGeom prst="rect">
            <a:avLst/>
          </a:prstGeom>
        </p:spPr>
        <p:txBody>
          <a:bodyPr wrap="square">
            <a:spAutoFit/>
          </a:bodyPr>
          <a:lstStyle/>
          <a:p>
            <a:r>
              <a:rPr lang="ru-RU" sz="2000" dirty="0" err="1">
                <a:solidFill>
                  <a:srgbClr val="334A58"/>
                </a:solidFill>
                <a:latin typeface="Arial" panose="020B0604020202020204" pitchFamily="34" charset="0"/>
              </a:rPr>
              <a:t>зазначаються</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усі</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правочини</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видатки</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суб’єкта</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декларування</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розмір</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яких</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перевищує</a:t>
            </a:r>
            <a:r>
              <a:rPr lang="ru-RU" sz="2000" dirty="0">
                <a:solidFill>
                  <a:srgbClr val="334A58"/>
                </a:solidFill>
                <a:latin typeface="Arial" panose="020B0604020202020204" pitchFamily="34" charset="0"/>
              </a:rPr>
              <a:t> </a:t>
            </a:r>
          </a:p>
          <a:p>
            <a:r>
              <a:rPr lang="ru-RU" sz="2000" b="1" dirty="0">
                <a:solidFill>
                  <a:schemeClr val="tx2"/>
                </a:solidFill>
                <a:latin typeface="Arial" panose="020B0604020202020204" pitchFamily="34" charset="0"/>
              </a:rPr>
              <a:t>50 </a:t>
            </a:r>
            <a:r>
              <a:rPr lang="ru-RU" sz="2000" b="1" dirty="0" err="1">
                <a:solidFill>
                  <a:schemeClr val="tx2"/>
                </a:solidFill>
                <a:latin typeface="Arial" panose="020B0604020202020204" pitchFamily="34" charset="0"/>
              </a:rPr>
              <a:t>прожиткових</a:t>
            </a:r>
            <a:r>
              <a:rPr lang="ru-RU" sz="2000" b="1" dirty="0">
                <a:solidFill>
                  <a:schemeClr val="tx2"/>
                </a:solidFill>
                <a:latin typeface="Arial" panose="020B0604020202020204" pitchFamily="34" charset="0"/>
              </a:rPr>
              <a:t> </a:t>
            </a:r>
            <a:r>
              <a:rPr lang="ru-RU" sz="2000" b="1" dirty="0" err="1">
                <a:solidFill>
                  <a:schemeClr val="tx2"/>
                </a:solidFill>
                <a:latin typeface="Arial" panose="020B0604020202020204" pitchFamily="34" charset="0"/>
              </a:rPr>
              <a:t>мінімумів</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встановлених</a:t>
            </a:r>
            <a:r>
              <a:rPr lang="ru-RU" sz="2000" dirty="0">
                <a:solidFill>
                  <a:srgbClr val="334A58"/>
                </a:solidFill>
                <a:latin typeface="Arial" panose="020B0604020202020204" pitchFamily="34" charset="0"/>
              </a:rPr>
              <a:t> для </a:t>
            </a:r>
            <a:r>
              <a:rPr lang="ru-RU" sz="2000" dirty="0" err="1">
                <a:solidFill>
                  <a:srgbClr val="334A58"/>
                </a:solidFill>
                <a:latin typeface="Arial" panose="020B0604020202020204" pitchFamily="34" charset="0"/>
              </a:rPr>
              <a:t>працездатних</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осіб</a:t>
            </a:r>
            <a:r>
              <a:rPr lang="ru-RU" sz="2000" dirty="0">
                <a:solidFill>
                  <a:srgbClr val="334A58"/>
                </a:solidFill>
                <a:latin typeface="Arial" panose="020B0604020202020204" pitchFamily="34" charset="0"/>
              </a:rPr>
              <a:t> на 1 </a:t>
            </a:r>
            <a:r>
              <a:rPr lang="ru-RU" sz="2000" dirty="0" err="1">
                <a:solidFill>
                  <a:srgbClr val="334A58"/>
                </a:solidFill>
                <a:latin typeface="Arial" panose="020B0604020202020204" pitchFamily="34" charset="0"/>
              </a:rPr>
              <a:t>січня</a:t>
            </a:r>
            <a:r>
              <a:rPr lang="ru-RU" sz="2000" dirty="0">
                <a:solidFill>
                  <a:srgbClr val="334A58"/>
                </a:solidFill>
                <a:latin typeface="Arial" panose="020B0604020202020204" pitchFamily="34" charset="0"/>
              </a:rPr>
              <a:t> </a:t>
            </a:r>
            <a:r>
              <a:rPr lang="ru-RU" sz="2000" dirty="0" err="1">
                <a:solidFill>
                  <a:srgbClr val="334A58"/>
                </a:solidFill>
                <a:latin typeface="Arial" panose="020B0604020202020204" pitchFamily="34" charset="0"/>
              </a:rPr>
              <a:t>звітного</a:t>
            </a:r>
            <a:r>
              <a:rPr lang="ru-RU" sz="2000" dirty="0">
                <a:solidFill>
                  <a:srgbClr val="334A58"/>
                </a:solidFill>
                <a:latin typeface="Arial" panose="020B0604020202020204" pitchFamily="34" charset="0"/>
              </a:rPr>
              <a:t> року</a:t>
            </a:r>
            <a:endParaRPr lang="uk-UA" sz="2000" dirty="0"/>
          </a:p>
        </p:txBody>
      </p:sp>
      <p:sp>
        <p:nvSpPr>
          <p:cNvPr id="12" name="Дуга 11"/>
          <p:cNvSpPr/>
          <p:nvPr/>
        </p:nvSpPr>
        <p:spPr>
          <a:xfrm rot="13213561">
            <a:off x="1376659" y="3775432"/>
            <a:ext cx="1581532" cy="1066800"/>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3" name="Прямоугольник 12"/>
          <p:cNvSpPr/>
          <p:nvPr/>
        </p:nvSpPr>
        <p:spPr>
          <a:xfrm>
            <a:off x="8610600" y="6438900"/>
            <a:ext cx="4648200" cy="1200329"/>
          </a:xfrm>
          <a:prstGeom prst="rect">
            <a:avLst/>
          </a:prstGeom>
        </p:spPr>
        <p:txBody>
          <a:bodyPr wrap="square">
            <a:spAutoFit/>
          </a:bodyPr>
          <a:lstStyle/>
          <a:p>
            <a:r>
              <a:rPr lang="ru-RU" dirty="0">
                <a:solidFill>
                  <a:srgbClr val="334A58"/>
                </a:solidFill>
                <a:latin typeface="Arial" panose="020B0604020202020204" pitchFamily="34" charset="0"/>
              </a:rPr>
              <a:t>ЯКЩО ПРАВОЧИН НЕ СПРИЧИНИВ ВИДАТКУ, У БЛОКАХ ПОЛІВ ЩОДО ВИДАТКУ СЛІД ОБРАТИ ПОЗНАЧКУ </a:t>
            </a:r>
          </a:p>
          <a:p>
            <a:r>
              <a:rPr lang="ru-RU" dirty="0">
                <a:solidFill>
                  <a:srgbClr val="334A58"/>
                </a:solidFill>
                <a:latin typeface="Arial" panose="020B0604020202020204" pitchFamily="34" charset="0"/>
              </a:rPr>
              <a:t>«НЕ ЗАСТОСОВУЄТЬСЯ»</a:t>
            </a:r>
            <a:endParaRPr lang="uk-UA" dirty="0"/>
          </a:p>
        </p:txBody>
      </p:sp>
      <p:pic>
        <p:nvPicPr>
          <p:cNvPr id="14" name="Рисунок 13"/>
          <p:cNvPicPr>
            <a:picLocks noChangeAspect="1"/>
          </p:cNvPicPr>
          <p:nvPr/>
        </p:nvPicPr>
        <p:blipFill rotWithShape="1">
          <a:blip r:embed="rId4"/>
          <a:srcRect l="48458" t="50395" r="40873" b="41576"/>
          <a:stretch/>
        </p:blipFill>
        <p:spPr>
          <a:xfrm>
            <a:off x="11201400" y="7505700"/>
            <a:ext cx="1951235" cy="825910"/>
          </a:xfrm>
          <a:prstGeom prst="rect">
            <a:avLst/>
          </a:prstGeom>
        </p:spPr>
      </p:pic>
      <p:sp>
        <p:nvSpPr>
          <p:cNvPr id="15" name="Скругленный прямоугольник 14"/>
          <p:cNvSpPr/>
          <p:nvPr/>
        </p:nvSpPr>
        <p:spPr>
          <a:xfrm>
            <a:off x="8458200" y="6362700"/>
            <a:ext cx="5029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Прямоугольник 15"/>
          <p:cNvSpPr/>
          <p:nvPr/>
        </p:nvSpPr>
        <p:spPr>
          <a:xfrm>
            <a:off x="3048000" y="8115300"/>
            <a:ext cx="5334000" cy="923330"/>
          </a:xfrm>
          <a:prstGeom prst="rect">
            <a:avLst/>
          </a:prstGeom>
        </p:spPr>
        <p:txBody>
          <a:bodyPr wrap="square">
            <a:spAutoFit/>
          </a:bodyPr>
          <a:lstStyle/>
          <a:p>
            <a:r>
              <a:rPr lang="ru-RU" dirty="0">
                <a:solidFill>
                  <a:srgbClr val="334A58"/>
                </a:solidFill>
                <a:latin typeface="Arial Black" panose="020B0A04020102020204" pitchFamily="34" charset="0"/>
              </a:rPr>
              <a:t>ВИДАТКИ ТА ПРАВОЧИНИ ЧЛЕНІВ СІМ’Ї НЕ ВІДОБРАЖАЮТЬСЯ У ВКАЗАНОМУ РОЗДІЛІ.</a:t>
            </a:r>
          </a:p>
        </p:txBody>
      </p:sp>
      <p:sp>
        <p:nvSpPr>
          <p:cNvPr id="17" name="Равнобедренный треугольник 16"/>
          <p:cNvSpPr/>
          <p:nvPr/>
        </p:nvSpPr>
        <p:spPr>
          <a:xfrm>
            <a:off x="1981200" y="8115300"/>
            <a:ext cx="990600" cy="8382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5400" dirty="0">
              <a:solidFill>
                <a:srgbClr val="FF0000"/>
              </a:solidFill>
            </a:endParaRPr>
          </a:p>
        </p:txBody>
      </p:sp>
      <p:sp>
        <p:nvSpPr>
          <p:cNvPr id="18" name="TextBox 17"/>
          <p:cNvSpPr txBox="1"/>
          <p:nvPr/>
        </p:nvSpPr>
        <p:spPr>
          <a:xfrm>
            <a:off x="2209800" y="8267700"/>
            <a:ext cx="533400" cy="707886"/>
          </a:xfrm>
          <a:prstGeom prst="rect">
            <a:avLst/>
          </a:prstGeom>
          <a:noFill/>
        </p:spPr>
        <p:txBody>
          <a:bodyPr wrap="square" rtlCol="0">
            <a:spAutoFit/>
          </a:bodyPr>
          <a:lstStyle/>
          <a:p>
            <a:pPr algn="ctr"/>
            <a:r>
              <a:rPr lang="uk-UA" sz="4000" dirty="0">
                <a:solidFill>
                  <a:srgbClr val="FF0000"/>
                </a:solidFill>
              </a:rPr>
              <a:t>!</a:t>
            </a:r>
          </a:p>
        </p:txBody>
      </p:sp>
      <p:sp>
        <p:nvSpPr>
          <p:cNvPr id="19" name="Freeform 2"/>
          <p:cNvSpPr/>
          <p:nvPr/>
        </p:nvSpPr>
        <p:spPr>
          <a:xfrm>
            <a:off x="15621000" y="6286500"/>
            <a:ext cx="559773" cy="712674"/>
          </a:xfrm>
          <a:custGeom>
            <a:avLst/>
            <a:gdLst/>
            <a:ahLst/>
            <a:cxnLst/>
            <a:rect l="l" t="t" r="r" b="b"/>
            <a:pathLst>
              <a:path w="559773" h="712674">
                <a:moveTo>
                  <a:pt x="0" y="0"/>
                </a:moveTo>
                <a:lnTo>
                  <a:pt x="559773" y="0"/>
                </a:lnTo>
                <a:lnTo>
                  <a:pt x="559773" y="712673"/>
                </a:lnTo>
                <a:lnTo>
                  <a:pt x="0" y="7126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0" name="Рисунок 19"/>
          <p:cNvPicPr>
            <a:picLocks noChangeAspect="1"/>
          </p:cNvPicPr>
          <p:nvPr/>
        </p:nvPicPr>
        <p:blipFill rotWithShape="1">
          <a:blip r:embed="rId7">
            <a:extLst>
              <a:ext uri="{28A0092B-C50C-407E-A947-70E740481C1C}">
                <a14:useLocalDpi xmlns:a14="http://schemas.microsoft.com/office/drawing/2010/main" val="0"/>
              </a:ext>
            </a:extLst>
          </a:blip>
          <a:srcRect l="68796" t="19422" r="10772" b="59857"/>
          <a:stretch/>
        </p:blipFill>
        <p:spPr>
          <a:xfrm>
            <a:off x="16154400" y="7277100"/>
            <a:ext cx="1524000" cy="2194561"/>
          </a:xfrm>
          <a:prstGeom prst="rect">
            <a:avLst/>
          </a:prstGeom>
        </p:spPr>
      </p:pic>
      <p:sp>
        <p:nvSpPr>
          <p:cNvPr id="21" name="Скругленный прямоугольник 20"/>
          <p:cNvSpPr/>
          <p:nvPr/>
        </p:nvSpPr>
        <p:spPr>
          <a:xfrm>
            <a:off x="13792200" y="7277100"/>
            <a:ext cx="4114800" cy="2133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TextBox 21"/>
          <p:cNvSpPr txBox="1"/>
          <p:nvPr/>
        </p:nvSpPr>
        <p:spPr>
          <a:xfrm>
            <a:off x="14020800" y="7505700"/>
            <a:ext cx="2438400" cy="1477328"/>
          </a:xfrm>
          <a:prstGeom prst="rect">
            <a:avLst/>
          </a:prstGeom>
          <a:noFill/>
        </p:spPr>
        <p:txBody>
          <a:bodyPr wrap="square" rtlCol="0">
            <a:spAutoFit/>
          </a:bodyPr>
          <a:lstStyle/>
          <a:p>
            <a:r>
              <a:rPr lang="uk-UA" dirty="0">
                <a:latin typeface="Arial" panose="020B0604020202020204" pitchFamily="34" charset="0"/>
                <a:cs typeface="Arial" panose="020B0604020202020204" pitchFamily="34" charset="0"/>
              </a:rPr>
              <a:t>Цей розділ не заповнюється при декларації </a:t>
            </a:r>
          </a:p>
          <a:p>
            <a:r>
              <a:rPr lang="uk-UA" dirty="0">
                <a:latin typeface="Arial" panose="020B0604020202020204" pitchFamily="34" charset="0"/>
                <a:cs typeface="Arial" panose="020B0604020202020204" pitchFamily="34" charset="0"/>
              </a:rPr>
              <a:t>«Кандидата на посаду»</a:t>
            </a:r>
          </a:p>
        </p:txBody>
      </p:sp>
    </p:spTree>
    <p:extLst>
      <p:ext uri="{BB962C8B-B14F-4D97-AF65-F5344CB8AC3E}">
        <p14:creationId xmlns:p14="http://schemas.microsoft.com/office/powerpoint/2010/main" val="1524250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0" y="190500"/>
            <a:ext cx="10591800" cy="584775"/>
          </a:xfrm>
          <a:prstGeom prst="rect">
            <a:avLst/>
          </a:prstGeom>
        </p:spPr>
        <p:txBody>
          <a:bodyPr wrap="square">
            <a:spAutoFit/>
          </a:bodyPr>
          <a:lstStyle/>
          <a:p>
            <a:r>
              <a:rPr lang="ru-RU" sz="3200" b="1" cap="all" dirty="0">
                <a:solidFill>
                  <a:schemeClr val="tx2"/>
                </a:solidFill>
                <a:latin typeface="Tahoma" panose="020B0604030504040204" pitchFamily="34" charset="0"/>
                <a:ea typeface="Tahoma" panose="020B0604030504040204" pitchFamily="34" charset="0"/>
                <a:cs typeface="Tahoma" panose="020B0604030504040204" pitchFamily="34" charset="0"/>
              </a:rPr>
              <a:t>Робота за </a:t>
            </a:r>
            <a:r>
              <a:rPr lang="ru-RU" sz="3200" b="1" cap="all" dirty="0" err="1">
                <a:solidFill>
                  <a:schemeClr val="tx2"/>
                </a:solidFill>
                <a:latin typeface="Tahoma" panose="020B0604030504040204" pitchFamily="34" charset="0"/>
                <a:ea typeface="Tahoma" panose="020B0604030504040204" pitchFamily="34" charset="0"/>
                <a:cs typeface="Tahoma" panose="020B0604030504040204" pitchFamily="34" charset="0"/>
              </a:rPr>
              <a:t>сумісництвом</a:t>
            </a:r>
            <a:endParaRPr lang="uk-UA" sz="13800" b="1" cap="all"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4782800" y="-6145"/>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14/16</a:t>
            </a:r>
          </a:p>
        </p:txBody>
      </p:sp>
      <p:cxnSp>
        <p:nvCxnSpPr>
          <p:cNvPr id="4" name="Прямая соединительная линия 3"/>
          <p:cNvCxnSpPr/>
          <p:nvPr/>
        </p:nvCxnSpPr>
        <p:spPr>
          <a:xfrm>
            <a:off x="144018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14300"/>
            <a:ext cx="883557" cy="873555"/>
          </a:xfrm>
          <a:prstGeom prst="rect">
            <a:avLst/>
          </a:prstGeom>
        </p:spPr>
      </p:pic>
      <p:pic>
        <p:nvPicPr>
          <p:cNvPr id="6" name="Рисунок 5"/>
          <p:cNvPicPr>
            <a:picLocks noChangeAspect="1"/>
          </p:cNvPicPr>
          <p:nvPr/>
        </p:nvPicPr>
        <p:blipFill rotWithShape="1">
          <a:blip r:embed="rId3"/>
          <a:srcRect l="31031" t="49806" r="42461" b="40035"/>
          <a:stretch/>
        </p:blipFill>
        <p:spPr>
          <a:xfrm>
            <a:off x="1295400" y="1333500"/>
            <a:ext cx="6716180" cy="1447800"/>
          </a:xfrm>
          <a:prstGeom prst="rect">
            <a:avLst/>
          </a:prstGeom>
        </p:spPr>
      </p:pic>
      <p:sp>
        <p:nvSpPr>
          <p:cNvPr id="7" name="Скругленный прямоугольник 6"/>
          <p:cNvSpPr/>
          <p:nvPr/>
        </p:nvSpPr>
        <p:spPr>
          <a:xfrm>
            <a:off x="1295400" y="1485900"/>
            <a:ext cx="6553200" cy="609600"/>
          </a:xfrm>
          <a:prstGeom prst="roundRect">
            <a:avLst/>
          </a:prstGeom>
          <a:solidFill>
            <a:srgbClr val="EAB200">
              <a:alpha val="39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кругленный прямоугольник 7"/>
          <p:cNvSpPr/>
          <p:nvPr/>
        </p:nvSpPr>
        <p:spPr>
          <a:xfrm>
            <a:off x="7924800" y="1104900"/>
            <a:ext cx="9982200" cy="1752600"/>
          </a:xfrm>
          <a:prstGeom prst="roundRect">
            <a:avLst/>
          </a:prstGeom>
          <a:no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dirty="0">
                <a:solidFill>
                  <a:schemeClr val="tx1"/>
                </a:solidFill>
                <a:latin typeface="Arial" panose="020B0604020202020204" pitchFamily="34" charset="0"/>
                <a:cs typeface="Arial" panose="020B0604020202020204" pitchFamily="34" charset="0"/>
              </a:rPr>
              <a:t>СУБ’ЄКТ ДЕКЛАРУВАННЯ ПОВИНЕН ЗАДЕКЛАРУВАТИ: </a:t>
            </a:r>
          </a:p>
          <a:p>
            <a:pPr algn="just"/>
            <a:r>
              <a:rPr lang="ru-RU" sz="2400" dirty="0">
                <a:solidFill>
                  <a:schemeClr val="tx1"/>
                </a:solidFill>
                <a:latin typeface="Arial" panose="020B0604020202020204" pitchFamily="34" charset="0"/>
                <a:cs typeface="Arial" panose="020B0604020202020204" pitchFamily="34" charset="0"/>
              </a:rPr>
              <a:t>ПОСАДУ ЧИ РОБОТУ, ЩО ВИКОНУЄТЬСЯ АБО ВИКОНУВАЛАСЯ ЗА СУМІСНИЦТВОМ НА ПІДСТАВІ ТРУДОВОГО ДОГОВОРУ (КОНТРАКТУ)</a:t>
            </a:r>
            <a:endParaRPr lang="uk-UA" sz="5400" dirty="0">
              <a:solidFill>
                <a:schemeClr val="tx1"/>
              </a:solidFill>
              <a:latin typeface="Arial" panose="020B0604020202020204" pitchFamily="34" charset="0"/>
              <a:cs typeface="Arial" panose="020B0604020202020204" pitchFamily="34" charset="0"/>
            </a:endParaRPr>
          </a:p>
        </p:txBody>
      </p:sp>
      <p:sp>
        <p:nvSpPr>
          <p:cNvPr id="9" name="Дуга 8"/>
          <p:cNvSpPr/>
          <p:nvPr/>
        </p:nvSpPr>
        <p:spPr>
          <a:xfrm rot="17542162">
            <a:off x="6406957" y="123366"/>
            <a:ext cx="2558783" cy="4528885"/>
          </a:xfrm>
          <a:prstGeom prst="arc">
            <a:avLst>
              <a:gd name="adj1" fmla="val 16200000"/>
              <a:gd name="adj2" fmla="val 21356951"/>
            </a:avLst>
          </a:prstGeom>
          <a:ln>
            <a:solidFill>
              <a:srgbClr val="D4AF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0" name="Прямоугольник 9"/>
          <p:cNvSpPr/>
          <p:nvPr/>
        </p:nvSpPr>
        <p:spPr>
          <a:xfrm>
            <a:off x="9829800" y="4686300"/>
            <a:ext cx="7467600" cy="3108543"/>
          </a:xfrm>
          <a:prstGeom prst="rect">
            <a:avLst/>
          </a:prstGeom>
        </p:spPr>
        <p:txBody>
          <a:bodyPr wrap="square">
            <a:spAutoFit/>
          </a:bodyPr>
          <a:lstStyle/>
          <a:p>
            <a:pPr algn="just"/>
            <a:r>
              <a:rPr lang="uk-UA" sz="2800" b="1" dirty="0">
                <a:solidFill>
                  <a:srgbClr val="333333"/>
                </a:solidFill>
                <a:latin typeface="Arial Black" panose="020B0A04020102020204" pitchFamily="34" charset="0"/>
              </a:rPr>
              <a:t>СТАТТЯ 66.</a:t>
            </a:r>
            <a:r>
              <a:rPr lang="uk-UA" sz="2800" dirty="0">
                <a:solidFill>
                  <a:srgbClr val="333333"/>
                </a:solidFill>
                <a:latin typeface="Arial Black" panose="020B0A04020102020204" pitchFamily="34" charset="0"/>
              </a:rPr>
              <a:t> ЗАКОНУ УКРАЇНИ «ПРО НАЦІОНАЛЬНУ ПОЛІЦІЮ»</a:t>
            </a:r>
          </a:p>
          <a:p>
            <a:pPr algn="just"/>
            <a:r>
              <a:rPr lang="uk-UA" sz="2800" dirty="0">
                <a:solidFill>
                  <a:srgbClr val="333333"/>
                </a:solidFill>
                <a:latin typeface="Arial" panose="020B0604020202020204" pitchFamily="34" charset="0"/>
                <a:cs typeface="Arial" panose="020B0604020202020204" pitchFamily="34" charset="0"/>
              </a:rPr>
              <a:t>Поліцейський не може під час проходження служби займатися іншою </a:t>
            </a:r>
          </a:p>
          <a:p>
            <a:pPr algn="just"/>
            <a:r>
              <a:rPr lang="uk-UA" sz="2800" dirty="0">
                <a:solidFill>
                  <a:srgbClr val="333333"/>
                </a:solidFill>
                <a:latin typeface="Arial" panose="020B0604020202020204" pitchFamily="34" charset="0"/>
                <a:cs typeface="Arial" panose="020B0604020202020204" pitchFamily="34" charset="0"/>
              </a:rPr>
              <a:t>оплачуваною діяльністю, крім </a:t>
            </a:r>
          </a:p>
          <a:p>
            <a:pPr algn="just"/>
            <a:r>
              <a:rPr lang="uk-UA" sz="2800" b="1" dirty="0">
                <a:solidFill>
                  <a:srgbClr val="D4AF38"/>
                </a:solidFill>
                <a:latin typeface="Arial Black" panose="020B0A04020102020204" pitchFamily="34" charset="0"/>
                <a:cs typeface="Arial" panose="020B0604020202020204" pitchFamily="34" charset="0"/>
              </a:rPr>
              <a:t>науково-педагогічної,</a:t>
            </a:r>
            <a:r>
              <a:rPr lang="en-US" sz="2800" b="1" dirty="0">
                <a:solidFill>
                  <a:srgbClr val="D4AF38"/>
                </a:solidFill>
                <a:latin typeface="Arial Black" panose="020B0A04020102020204" pitchFamily="34" charset="0"/>
                <a:cs typeface="Arial" panose="020B0604020202020204" pitchFamily="34" charset="0"/>
              </a:rPr>
              <a:t> </a:t>
            </a:r>
            <a:r>
              <a:rPr lang="uk-UA" sz="2800" b="1" dirty="0">
                <a:solidFill>
                  <a:srgbClr val="D4AF38"/>
                </a:solidFill>
                <a:latin typeface="Arial Black" panose="020B0A04020102020204" pitchFamily="34" charset="0"/>
                <a:cs typeface="Arial" panose="020B0604020202020204" pitchFamily="34" charset="0"/>
              </a:rPr>
              <a:t>педагогічної, наукової або творчої.</a:t>
            </a:r>
            <a:endParaRPr lang="uk-UA" sz="2800" b="1" i="0" dirty="0">
              <a:solidFill>
                <a:srgbClr val="D4AF38"/>
              </a:solidFill>
              <a:effectLst/>
              <a:latin typeface="Arial Black" panose="020B0A04020102020204" pitchFamily="34" charset="0"/>
              <a:cs typeface="Arial" panose="020B0604020202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9200" y="3238500"/>
            <a:ext cx="1600200" cy="1386841"/>
          </a:xfrm>
          <a:prstGeom prst="rect">
            <a:avLst/>
          </a:prstGeom>
        </p:spPr>
      </p:pic>
      <p:sp>
        <p:nvSpPr>
          <p:cNvPr id="12" name="Стрелка вниз 11"/>
          <p:cNvSpPr/>
          <p:nvPr/>
        </p:nvSpPr>
        <p:spPr>
          <a:xfrm>
            <a:off x="2743200" y="2781300"/>
            <a:ext cx="5029200" cy="1066800"/>
          </a:xfrm>
          <a:prstGeom prst="downArrow">
            <a:avLst/>
          </a:prstGeom>
          <a:solidFill>
            <a:srgbClr val="EAB200">
              <a:alpha val="26000"/>
            </a:srgbClr>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Скругленный прямоугольник 12"/>
          <p:cNvSpPr/>
          <p:nvPr/>
        </p:nvSpPr>
        <p:spPr>
          <a:xfrm>
            <a:off x="2133600" y="4152900"/>
            <a:ext cx="6705600" cy="22860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solidFill>
                  <a:schemeClr val="tx1"/>
                </a:solidFill>
              </a:rPr>
              <a:t>ЗАЙНЯТТЯ ПОСАДИ ЧИ РОБОТА ЗА СУМІСНИЦТВОМ ДЕКЛАРУЄТЬСЯ, ЯКЩО ЇЇ ЗАЙНЯТТЯ (ВИКОНАННЯ) РОЗПОЧАЛОСЯ АБО ПРОДОВЖУВАЛОСЯ ПІД ЧАС ЗВІТНОГО ПЕРІОДУ НЕЗАЛЕЖНО ВІД ТРИВАЛОСТІ ТА ТОГО, ЧИ БУЛА ВОНА ОПЛАЧУВАНОЮ</a:t>
            </a:r>
          </a:p>
        </p:txBody>
      </p:sp>
      <p:sp>
        <p:nvSpPr>
          <p:cNvPr id="14" name="Freeform 49"/>
          <p:cNvSpPr/>
          <p:nvPr/>
        </p:nvSpPr>
        <p:spPr>
          <a:xfrm>
            <a:off x="1143000" y="4610100"/>
            <a:ext cx="730742" cy="730742"/>
          </a:xfrm>
          <a:custGeom>
            <a:avLst/>
            <a:gdLst/>
            <a:ahLst/>
            <a:cxnLst/>
            <a:rect l="l" t="t" r="r" b="b"/>
            <a:pathLst>
              <a:path w="730742" h="730742">
                <a:moveTo>
                  <a:pt x="0" y="0"/>
                </a:moveTo>
                <a:lnTo>
                  <a:pt x="730742" y="0"/>
                </a:lnTo>
                <a:lnTo>
                  <a:pt x="730742" y="730742"/>
                </a:lnTo>
                <a:lnTo>
                  <a:pt x="0" y="7307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Прямоугольник 14"/>
          <p:cNvSpPr/>
          <p:nvPr/>
        </p:nvSpPr>
        <p:spPr>
          <a:xfrm>
            <a:off x="3124200" y="7505700"/>
            <a:ext cx="5334000" cy="1569660"/>
          </a:xfrm>
          <a:prstGeom prst="rect">
            <a:avLst/>
          </a:prstGeom>
        </p:spPr>
        <p:txBody>
          <a:bodyPr wrap="square">
            <a:spAutoFit/>
          </a:bodyPr>
          <a:lstStyle/>
          <a:p>
            <a:r>
              <a:rPr lang="ru-RU" sz="2400" dirty="0">
                <a:solidFill>
                  <a:srgbClr val="334A58"/>
                </a:solidFill>
                <a:latin typeface="Arial Black" panose="020B0A04020102020204" pitchFamily="34" charset="0"/>
              </a:rPr>
              <a:t>РОБОТА ЗА СУМІСНИЦТВОМ ЧЛЕНІВ СІМ’Ї НЕ ВІДОБРАЖАЮТЬСЯ У ВКАЗАНОМУ РОЗДІЛІ</a:t>
            </a:r>
            <a:r>
              <a:rPr lang="ru-RU" dirty="0">
                <a:solidFill>
                  <a:srgbClr val="334A58"/>
                </a:solidFill>
                <a:latin typeface="Arial Black" panose="020B0A04020102020204" pitchFamily="34" charset="0"/>
              </a:rPr>
              <a:t>.</a:t>
            </a:r>
          </a:p>
        </p:txBody>
      </p:sp>
      <p:sp>
        <p:nvSpPr>
          <p:cNvPr id="16" name="Равнобедренный треугольник 15"/>
          <p:cNvSpPr/>
          <p:nvPr/>
        </p:nvSpPr>
        <p:spPr>
          <a:xfrm>
            <a:off x="1752600" y="7734300"/>
            <a:ext cx="849086" cy="8382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5400" dirty="0">
              <a:solidFill>
                <a:srgbClr val="FF0000"/>
              </a:solidFill>
            </a:endParaRPr>
          </a:p>
        </p:txBody>
      </p:sp>
      <p:sp>
        <p:nvSpPr>
          <p:cNvPr id="17" name="TextBox 16"/>
          <p:cNvSpPr txBox="1"/>
          <p:nvPr/>
        </p:nvSpPr>
        <p:spPr>
          <a:xfrm>
            <a:off x="1841090" y="7886700"/>
            <a:ext cx="737420" cy="707886"/>
          </a:xfrm>
          <a:prstGeom prst="rect">
            <a:avLst/>
          </a:prstGeom>
          <a:noFill/>
        </p:spPr>
        <p:txBody>
          <a:bodyPr wrap="square" rtlCol="0">
            <a:spAutoFit/>
          </a:bodyPr>
          <a:lstStyle/>
          <a:p>
            <a:pPr algn="ctr"/>
            <a:r>
              <a:rPr lang="uk-UA" sz="4000" dirty="0">
                <a:solidFill>
                  <a:srgbClr val="FF0000"/>
                </a:solidFill>
              </a:rPr>
              <a:t>!</a:t>
            </a:r>
          </a:p>
        </p:txBody>
      </p:sp>
    </p:spTree>
    <p:extLst>
      <p:ext uri="{BB962C8B-B14F-4D97-AF65-F5344CB8AC3E}">
        <p14:creationId xmlns:p14="http://schemas.microsoft.com/office/powerpoint/2010/main" val="31862280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90800" y="190500"/>
            <a:ext cx="11049000" cy="1200329"/>
          </a:xfrm>
          <a:prstGeom prst="rect">
            <a:avLst/>
          </a:prstGeom>
        </p:spPr>
        <p:txBody>
          <a:bodyPr wrap="square">
            <a:spAutoFit/>
          </a:bodyPr>
          <a:lstStyle/>
          <a:p>
            <a:r>
              <a:rPr lang="uk-UA" sz="2400" b="1" cap="all" dirty="0">
                <a:solidFill>
                  <a:schemeClr val="tx2"/>
                </a:solidFill>
                <a:latin typeface="Tahoma" panose="020B0604030504040204" pitchFamily="34" charset="0"/>
                <a:ea typeface="Tahoma" panose="020B0604030504040204" pitchFamily="34" charset="0"/>
                <a:cs typeface="Tahoma" panose="020B0604030504040204" pitchFamily="34" charset="0"/>
              </a:rPr>
              <a:t>ВХОДЖЕННЯ ДО КЕРІВНИХ, РЕВІЗІЙНИХ ЧИ НАГЛЯДОВИХ ОРГАНІВ ОБ'ЄДНАНЬ, ОРГАНІЗАЦІЙ, ЧЛЕНСТВО В ТАКИХ ОБ'ЄДНАННЯХ (ОРГАНІЗАЦІЯХ)</a:t>
            </a:r>
            <a:endParaRPr lang="uk-UA"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4782800" y="-6145"/>
            <a:ext cx="3505200" cy="461665"/>
          </a:xfrm>
          <a:prstGeom prst="rect">
            <a:avLst/>
          </a:prstGeom>
          <a:noFill/>
        </p:spPr>
        <p:txBody>
          <a:bodyPr wrap="square" rtlCol="0">
            <a:spAutoFit/>
          </a:bodyPr>
          <a:lstStyle/>
          <a:p>
            <a:r>
              <a:rPr lang="uk-UA" sz="2400" dirty="0">
                <a:solidFill>
                  <a:schemeClr val="tx2"/>
                </a:solidFill>
                <a:latin typeface="Arial Narrow" panose="020B0606020202030204" pitchFamily="34" charset="0"/>
              </a:rPr>
              <a:t>Розділи декларації 14/16</a:t>
            </a:r>
          </a:p>
        </p:txBody>
      </p:sp>
      <p:cxnSp>
        <p:nvCxnSpPr>
          <p:cNvPr id="5" name="Прямая соединительная линия 4"/>
          <p:cNvCxnSpPr/>
          <p:nvPr/>
        </p:nvCxnSpPr>
        <p:spPr>
          <a:xfrm>
            <a:off x="14401800" y="495300"/>
            <a:ext cx="3733800" cy="0"/>
          </a:xfrm>
          <a:prstGeom prst="line">
            <a:avLst/>
          </a:prstGeom>
          <a:ln>
            <a:solidFill>
              <a:srgbClr val="EAB200"/>
            </a:solidFill>
          </a:ln>
        </p:spPr>
        <p:style>
          <a:lnRef idx="1">
            <a:schemeClr val="dk1"/>
          </a:lnRef>
          <a:fillRef idx="0">
            <a:schemeClr val="dk1"/>
          </a:fillRef>
          <a:effectRef idx="0">
            <a:schemeClr val="dk1"/>
          </a:effectRef>
          <a:fontRef idx="minor">
            <a:schemeClr val="tx1"/>
          </a:fontRef>
        </p:style>
      </p:cxn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19200" y="27214"/>
            <a:ext cx="1371600" cy="1371600"/>
          </a:xfrm>
          <a:prstGeom prst="rect">
            <a:avLst/>
          </a:prstGeom>
        </p:spPr>
      </p:pic>
      <p:pic>
        <p:nvPicPr>
          <p:cNvPr id="7" name="Рисунок 6"/>
          <p:cNvPicPr>
            <a:picLocks noChangeAspect="1"/>
          </p:cNvPicPr>
          <p:nvPr/>
        </p:nvPicPr>
        <p:blipFill rotWithShape="1">
          <a:blip r:embed="rId3"/>
          <a:srcRect l="31031" t="49806" r="42461" b="40035"/>
          <a:stretch/>
        </p:blipFill>
        <p:spPr>
          <a:xfrm>
            <a:off x="1143000" y="1562100"/>
            <a:ext cx="6716180" cy="1447800"/>
          </a:xfrm>
          <a:prstGeom prst="rect">
            <a:avLst/>
          </a:prstGeom>
          <a:ln>
            <a:noFill/>
          </a:ln>
        </p:spPr>
      </p:pic>
      <p:sp>
        <p:nvSpPr>
          <p:cNvPr id="8" name="Скругленный прямоугольник 7"/>
          <p:cNvSpPr/>
          <p:nvPr/>
        </p:nvSpPr>
        <p:spPr>
          <a:xfrm>
            <a:off x="1143000" y="1790700"/>
            <a:ext cx="6553200" cy="609600"/>
          </a:xfrm>
          <a:prstGeom prst="roundRect">
            <a:avLst/>
          </a:prstGeom>
          <a:solidFill>
            <a:schemeClr val="tx2">
              <a:lumMod val="20000"/>
              <a:lumOff val="80000"/>
              <a:alpha val="39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Скругленный прямоугольник 8"/>
          <p:cNvSpPr/>
          <p:nvPr/>
        </p:nvSpPr>
        <p:spPr>
          <a:xfrm>
            <a:off x="7924800" y="1333500"/>
            <a:ext cx="9982200" cy="17526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dirty="0">
                <a:solidFill>
                  <a:schemeClr val="tx1"/>
                </a:solidFill>
                <a:latin typeface="Arial" panose="020B0604020202020204" pitchFamily="34" charset="0"/>
                <a:cs typeface="Arial" panose="020B0604020202020204" pitchFamily="34" charset="0"/>
              </a:rPr>
              <a:t>входження суб’єкта декларування до керівних, ревізійних чи наглядових органів громадських об’єднань, благодійних організацій, </a:t>
            </a:r>
            <a:r>
              <a:rPr lang="uk-UA" sz="2400" dirty="0" err="1">
                <a:solidFill>
                  <a:schemeClr val="tx1"/>
                </a:solidFill>
                <a:latin typeface="Arial" panose="020B0604020202020204" pitchFamily="34" charset="0"/>
                <a:cs typeface="Arial" panose="020B0604020202020204" pitchFamily="34" charset="0"/>
              </a:rPr>
              <a:t>саморегулівних</a:t>
            </a:r>
            <a:r>
              <a:rPr lang="uk-UA" sz="2400" dirty="0">
                <a:solidFill>
                  <a:schemeClr val="tx1"/>
                </a:solidFill>
                <a:latin typeface="Arial" panose="020B0604020202020204" pitchFamily="34" charset="0"/>
                <a:cs typeface="Arial" panose="020B0604020202020204" pitchFamily="34" charset="0"/>
              </a:rPr>
              <a:t> чи самоврядних професійних об’єднань; членство в таких об’єднаннях (організаціях</a:t>
            </a:r>
            <a:r>
              <a:rPr lang="uk-UA" dirty="0"/>
              <a:t>)</a:t>
            </a:r>
            <a:endParaRPr lang="uk-UA" sz="5400" dirty="0">
              <a:solidFill>
                <a:schemeClr val="tx1"/>
              </a:solidFill>
              <a:latin typeface="Arial" panose="020B0604020202020204" pitchFamily="34" charset="0"/>
              <a:cs typeface="Arial" panose="020B0604020202020204" pitchFamily="34" charset="0"/>
            </a:endParaRPr>
          </a:p>
        </p:txBody>
      </p:sp>
      <p:sp>
        <p:nvSpPr>
          <p:cNvPr id="10" name="Дуга 9"/>
          <p:cNvSpPr/>
          <p:nvPr/>
        </p:nvSpPr>
        <p:spPr>
          <a:xfrm rot="17542162">
            <a:off x="6406957" y="351966"/>
            <a:ext cx="2558783" cy="4528885"/>
          </a:xfrm>
          <a:prstGeom prst="arc">
            <a:avLst>
              <a:gd name="adj1" fmla="val 16200000"/>
              <a:gd name="adj2" fmla="val 21356951"/>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2" name="TextBox 11"/>
          <p:cNvSpPr txBox="1"/>
          <p:nvPr/>
        </p:nvSpPr>
        <p:spPr>
          <a:xfrm>
            <a:off x="4343400" y="4457700"/>
            <a:ext cx="9296400" cy="369332"/>
          </a:xfrm>
          <a:prstGeom prst="rect">
            <a:avLst/>
          </a:prstGeom>
          <a:noFill/>
        </p:spPr>
        <p:txBody>
          <a:bodyPr wrap="square" rtlCol="0">
            <a:spAutoFit/>
          </a:bodyPr>
          <a:lstStyle/>
          <a:p>
            <a:r>
              <a:rPr lang="en-US" dirty="0"/>
              <a:t>  </a:t>
            </a:r>
            <a:endParaRPr lang="uk-UA" dirty="0"/>
          </a:p>
        </p:txBody>
      </p:sp>
      <p:sp>
        <p:nvSpPr>
          <p:cNvPr id="19" name="Прямоугольник 18"/>
          <p:cNvSpPr/>
          <p:nvPr/>
        </p:nvSpPr>
        <p:spPr>
          <a:xfrm>
            <a:off x="1524000" y="4076700"/>
            <a:ext cx="5638800" cy="510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ts val="1200"/>
              </a:spcAft>
            </a:pPr>
            <a:r>
              <a:rPr lang="uk-UA" altLang="uk-UA" sz="2000" b="1" dirty="0">
                <a:solidFill>
                  <a:schemeClr val="tx1"/>
                </a:solidFill>
                <a:latin typeface="Arial" panose="020B0604020202020204" pitchFamily="34" charset="0"/>
                <a:cs typeface="Arial" panose="020B0604020202020204" pitchFamily="34" charset="0"/>
              </a:rPr>
              <a:t> політичні партії;</a:t>
            </a:r>
          </a:p>
          <a:p>
            <a:pPr marL="0" lvl="1" eaLnBrk="0" fontAlgn="base" hangingPunct="0">
              <a:spcBef>
                <a:spcPct val="0"/>
              </a:spcBef>
              <a:spcAft>
                <a:spcPts val="1200"/>
              </a:spcAft>
            </a:pPr>
            <a:r>
              <a:rPr lang="uk-UA" altLang="uk-UA" sz="2000" b="1" dirty="0">
                <a:solidFill>
                  <a:schemeClr val="tx1"/>
                </a:solidFill>
                <a:latin typeface="Arial" panose="020B0604020202020204" pitchFamily="34" charset="0"/>
                <a:cs typeface="Arial" panose="020B0604020202020204" pitchFamily="34" charset="0"/>
              </a:rPr>
              <a:t> релігійні організації;</a:t>
            </a:r>
          </a:p>
          <a:p>
            <a:pPr marL="0" lvl="1" eaLnBrk="0" fontAlgn="base" hangingPunct="0">
              <a:spcBef>
                <a:spcPct val="0"/>
              </a:spcBef>
              <a:spcAft>
                <a:spcPts val="1200"/>
              </a:spcAft>
            </a:pPr>
            <a:r>
              <a:rPr lang="uk-UA" altLang="uk-UA" sz="2000" b="1" dirty="0">
                <a:solidFill>
                  <a:schemeClr val="tx1"/>
                </a:solidFill>
                <a:latin typeface="Arial" panose="020B0604020202020204" pitchFamily="34" charset="0"/>
                <a:cs typeface="Arial" panose="020B0604020202020204" pitchFamily="34" charset="0"/>
              </a:rPr>
              <a:t>професійні спілки;</a:t>
            </a:r>
          </a:p>
          <a:p>
            <a:pPr marL="0" lvl="1" eaLnBrk="0" fontAlgn="base" hangingPunct="0">
              <a:spcBef>
                <a:spcPct val="0"/>
              </a:spcBef>
              <a:spcAft>
                <a:spcPts val="1200"/>
              </a:spcAft>
            </a:pPr>
            <a:r>
              <a:rPr lang="uk-UA" altLang="uk-UA" sz="2000" b="1" dirty="0">
                <a:solidFill>
                  <a:schemeClr val="tx1"/>
                </a:solidFill>
                <a:latin typeface="Arial" panose="020B0604020202020204" pitchFamily="34" charset="0"/>
                <a:cs typeface="Arial" panose="020B0604020202020204" pitchFamily="34" charset="0"/>
              </a:rPr>
              <a:t>об’єднання співвласників багатоквартирного будинку;</a:t>
            </a:r>
          </a:p>
          <a:p>
            <a:pPr marL="0" lvl="1" eaLnBrk="0" fontAlgn="base" hangingPunct="0">
              <a:spcBef>
                <a:spcPct val="0"/>
              </a:spcBef>
              <a:spcAft>
                <a:spcPts val="1200"/>
              </a:spcAft>
            </a:pPr>
            <a:r>
              <a:rPr lang="uk-UA" altLang="uk-UA" sz="2000" b="1" dirty="0">
                <a:solidFill>
                  <a:schemeClr val="tx1"/>
                </a:solidFill>
                <a:latin typeface="Arial" panose="020B0604020202020204" pitchFamily="34" charset="0"/>
                <a:cs typeface="Arial" panose="020B0604020202020204" pitchFamily="34" charset="0"/>
              </a:rPr>
              <a:t>асоціації органів місцевого самоврядування та їх добровільні</a:t>
            </a:r>
            <a:r>
              <a:rPr lang="en-US" altLang="uk-UA" sz="2000" b="1" dirty="0">
                <a:solidFill>
                  <a:schemeClr val="tx1"/>
                </a:solidFill>
                <a:latin typeface="Arial" panose="020B0604020202020204" pitchFamily="34" charset="0"/>
                <a:cs typeface="Arial" panose="020B0604020202020204" pitchFamily="34" charset="0"/>
              </a:rPr>
              <a:t> </a:t>
            </a:r>
            <a:r>
              <a:rPr lang="uk-UA" altLang="uk-UA" sz="2000" b="1" dirty="0">
                <a:solidFill>
                  <a:schemeClr val="tx1"/>
                </a:solidFill>
                <a:latin typeface="Arial" panose="020B0604020202020204" pitchFamily="34" charset="0"/>
                <a:cs typeface="Arial" panose="020B0604020202020204" pitchFamily="34" charset="0"/>
              </a:rPr>
              <a:t>об’єднання;</a:t>
            </a:r>
          </a:p>
          <a:p>
            <a:pPr marL="0" lvl="1" eaLnBrk="0" fontAlgn="base" hangingPunct="0">
              <a:spcBef>
                <a:spcPct val="0"/>
              </a:spcBef>
              <a:spcAft>
                <a:spcPts val="1200"/>
              </a:spcAft>
            </a:pPr>
            <a:r>
              <a:rPr lang="uk-UA" altLang="uk-UA" sz="2000" b="1" dirty="0">
                <a:solidFill>
                  <a:schemeClr val="tx1"/>
                </a:solidFill>
                <a:latin typeface="Arial" panose="020B0604020202020204" pitchFamily="34" charset="0"/>
                <a:cs typeface="Arial" panose="020B0604020202020204" pitchFamily="34" charset="0"/>
              </a:rPr>
              <a:t>об’єднання юридичних осіб приватного права, які не є громадськими об’єднаннями;</a:t>
            </a:r>
          </a:p>
          <a:p>
            <a:pPr marL="0" lvl="1" eaLnBrk="0" fontAlgn="base" hangingPunct="0">
              <a:spcBef>
                <a:spcPct val="0"/>
              </a:spcBef>
              <a:spcAft>
                <a:spcPts val="1200"/>
              </a:spcAft>
            </a:pPr>
            <a:r>
              <a:rPr lang="uk-UA" altLang="uk-UA" sz="2000" b="1" dirty="0">
                <a:solidFill>
                  <a:schemeClr val="tx1"/>
                </a:solidFill>
                <a:latin typeface="Arial" panose="020B0604020202020204" pitchFamily="34" charset="0"/>
                <a:cs typeface="Arial" panose="020B0604020202020204" pitchFamily="34" charset="0"/>
              </a:rPr>
              <a:t>органи суддівського, прокурорського самоврядування</a:t>
            </a:r>
          </a:p>
        </p:txBody>
      </p:sp>
      <p:sp>
        <p:nvSpPr>
          <p:cNvPr id="20" name="TextBox 19"/>
          <p:cNvSpPr txBox="1"/>
          <p:nvPr/>
        </p:nvSpPr>
        <p:spPr>
          <a:xfrm>
            <a:off x="1143000" y="3162300"/>
            <a:ext cx="5943600" cy="923330"/>
          </a:xfrm>
          <a:prstGeom prst="rect">
            <a:avLst/>
          </a:prstGeom>
          <a:noFill/>
        </p:spPr>
        <p:txBody>
          <a:bodyPr wrap="square" rtlCol="0">
            <a:spAutoFit/>
          </a:bodyPr>
          <a:lstStyle/>
          <a:p>
            <a:r>
              <a:rPr lang="ru-RU" dirty="0">
                <a:latin typeface="Arial Black" panose="020B0A04020102020204" pitchFamily="34" charset="0"/>
              </a:rPr>
              <a:t>У ЦЬОМУ РОЗДІЛІ ДЕКЛАРАЦІЇ НЕ ЗАЗНАЧАЄТЬСЯ ЧЛЕНСТВО (ЧЛЕНСТВО В ОРГАНАХ) У:</a:t>
            </a:r>
            <a:endParaRPr lang="uk-UA" dirty="0">
              <a:latin typeface="Arial Black" panose="020B0A04020102020204" pitchFamily="34" charset="0"/>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000500"/>
            <a:ext cx="416682" cy="369332"/>
          </a:xfrm>
          <a:prstGeom prst="rect">
            <a:avLst/>
          </a:prstGeom>
        </p:spPr>
      </p:pic>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533900"/>
            <a:ext cx="416682" cy="369332"/>
          </a:xfrm>
          <a:prstGeom prst="rect">
            <a:avLst/>
          </a:prstGeom>
        </p:spPr>
      </p:pic>
      <p:pic>
        <p:nvPicPr>
          <p:cNvPr id="26" name="Рисунок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991100"/>
            <a:ext cx="416682" cy="369332"/>
          </a:xfrm>
          <a:prstGeom prst="rect">
            <a:avLst/>
          </a:prstGeom>
        </p:spPr>
      </p:pic>
      <p:pic>
        <p:nvPicPr>
          <p:cNvPr id="27" name="Рисунок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524500"/>
            <a:ext cx="416682" cy="369332"/>
          </a:xfrm>
          <a:prstGeom prst="rect">
            <a:avLst/>
          </a:prstGeom>
        </p:spPr>
      </p:pic>
      <p:pic>
        <p:nvPicPr>
          <p:cNvPr id="28" name="Рисунок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6286500"/>
            <a:ext cx="416682" cy="369332"/>
          </a:xfrm>
          <a:prstGeom prst="rect">
            <a:avLst/>
          </a:prstGeom>
        </p:spPr>
      </p:pic>
      <p:pic>
        <p:nvPicPr>
          <p:cNvPr id="29" name="Рисунок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7277100"/>
            <a:ext cx="416682" cy="369332"/>
          </a:xfrm>
          <a:prstGeom prst="rect">
            <a:avLst/>
          </a:prstGeom>
        </p:spPr>
      </p:pic>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8343900"/>
            <a:ext cx="416682" cy="369332"/>
          </a:xfrm>
          <a:prstGeom prst="rect">
            <a:avLst/>
          </a:prstGeom>
        </p:spPr>
      </p:pic>
      <p:pic>
        <p:nvPicPr>
          <p:cNvPr id="31" name="Рисунок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73200" y="3543300"/>
            <a:ext cx="1869981" cy="1246654"/>
          </a:xfrm>
          <a:prstGeom prst="rect">
            <a:avLst/>
          </a:prstGeom>
        </p:spPr>
      </p:pic>
      <p:pic>
        <p:nvPicPr>
          <p:cNvPr id="32" name="Рисунок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8000" y="6515100"/>
            <a:ext cx="2565166" cy="2565166"/>
          </a:xfrm>
          <a:prstGeom prst="rect">
            <a:avLst/>
          </a:prstGeom>
        </p:spPr>
      </p:pic>
      <p:sp>
        <p:nvSpPr>
          <p:cNvPr id="33" name="Прямоугольник 32"/>
          <p:cNvSpPr/>
          <p:nvPr/>
        </p:nvSpPr>
        <p:spPr>
          <a:xfrm>
            <a:off x="13030200" y="6134100"/>
            <a:ext cx="3382016" cy="646331"/>
          </a:xfrm>
          <a:prstGeom prst="rect">
            <a:avLst/>
          </a:prstGeom>
        </p:spPr>
        <p:txBody>
          <a:bodyPr wrap="none">
            <a:spAutoFit/>
          </a:bodyPr>
          <a:lstStyle/>
          <a:p>
            <a:r>
              <a:rPr lang="en-US" dirty="0">
                <a:solidFill>
                  <a:schemeClr val="tx2"/>
                </a:solidFill>
                <a:latin typeface="Arial Black" panose="020B0A04020102020204" pitchFamily="34" charset="0"/>
                <a:hlinkClick r:id="rId7"/>
              </a:rPr>
              <a:t>https://usr.minjust.gov.ua/</a:t>
            </a:r>
            <a:endParaRPr lang="uk-UA" dirty="0">
              <a:solidFill>
                <a:schemeClr val="tx2"/>
              </a:solidFill>
              <a:latin typeface="Arial Black" panose="020B0A04020102020204" pitchFamily="34" charset="0"/>
            </a:endParaRPr>
          </a:p>
          <a:p>
            <a:endParaRPr lang="uk-UA" dirty="0"/>
          </a:p>
        </p:txBody>
      </p:sp>
      <p:sp>
        <p:nvSpPr>
          <p:cNvPr id="34" name="Прямоугольник 33"/>
          <p:cNvSpPr/>
          <p:nvPr/>
        </p:nvSpPr>
        <p:spPr>
          <a:xfrm>
            <a:off x="12649200" y="4762500"/>
            <a:ext cx="5029200" cy="1200329"/>
          </a:xfrm>
          <a:prstGeom prst="rect">
            <a:avLst/>
          </a:prstGeom>
        </p:spPr>
        <p:txBody>
          <a:bodyPr wrap="square">
            <a:spAutoFit/>
          </a:bodyPr>
          <a:lstStyle/>
          <a:p>
            <a:pPr algn="ctr"/>
            <a:r>
              <a:rPr lang="uk-UA" dirty="0">
                <a:solidFill>
                  <a:srgbClr val="212529"/>
                </a:solidFill>
                <a:latin typeface="Arial Black" panose="020B0A04020102020204" pitchFamily="34" charset="0"/>
              </a:rPr>
              <a:t>Єдиний державний реєстр юридичних осіб, фізичних осіб-підприємців та громадських формувань</a:t>
            </a:r>
            <a:endParaRPr lang="uk-UA" dirty="0">
              <a:latin typeface="Arial Black" panose="020B0A04020102020204" pitchFamily="34" charset="0"/>
            </a:endParaRPr>
          </a:p>
        </p:txBody>
      </p:sp>
      <p:sp>
        <p:nvSpPr>
          <p:cNvPr id="35" name="Дуга 34"/>
          <p:cNvSpPr/>
          <p:nvPr/>
        </p:nvSpPr>
        <p:spPr>
          <a:xfrm>
            <a:off x="15925800" y="6286500"/>
            <a:ext cx="990600" cy="1066800"/>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pic>
        <p:nvPicPr>
          <p:cNvPr id="36" name="Рисунок 35"/>
          <p:cNvPicPr>
            <a:picLocks noChangeAspect="1"/>
          </p:cNvPicPr>
          <p:nvPr/>
        </p:nvPicPr>
        <p:blipFill rotWithShape="1">
          <a:blip r:embed="rId8"/>
          <a:srcRect l="81" t="10018" r="91746" b="84474"/>
          <a:stretch/>
        </p:blipFill>
        <p:spPr>
          <a:xfrm>
            <a:off x="8534400" y="6438900"/>
            <a:ext cx="2790183" cy="1057729"/>
          </a:xfrm>
          <a:prstGeom prst="rect">
            <a:avLst/>
          </a:prstGeom>
        </p:spPr>
      </p:pic>
      <p:pic>
        <p:nvPicPr>
          <p:cNvPr id="37" name="Рисунок 36"/>
          <p:cNvPicPr>
            <a:picLocks noChangeAspect="1"/>
          </p:cNvPicPr>
          <p:nvPr/>
        </p:nvPicPr>
        <p:blipFill rotWithShape="1">
          <a:blip r:embed="rId9"/>
          <a:srcRect l="477" t="8888" r="89443" b="87726"/>
          <a:stretch/>
        </p:blipFill>
        <p:spPr>
          <a:xfrm>
            <a:off x="8305800" y="8039100"/>
            <a:ext cx="3048000" cy="576000"/>
          </a:xfrm>
          <a:prstGeom prst="rect">
            <a:avLst/>
          </a:prstGeom>
        </p:spPr>
      </p:pic>
      <p:sp>
        <p:nvSpPr>
          <p:cNvPr id="38" name="Скругленный прямоугольник 37"/>
          <p:cNvSpPr/>
          <p:nvPr/>
        </p:nvSpPr>
        <p:spPr>
          <a:xfrm>
            <a:off x="7848600" y="6286500"/>
            <a:ext cx="4038600" cy="2971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42" name="Прямая со стрелкой 41"/>
          <p:cNvCxnSpPr>
            <a:endCxn id="31" idx="1"/>
          </p:cNvCxnSpPr>
          <p:nvPr/>
        </p:nvCxnSpPr>
        <p:spPr>
          <a:xfrm flipV="1">
            <a:off x="12420600" y="4166627"/>
            <a:ext cx="1752600" cy="1281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flipH="1">
            <a:off x="11811000" y="5448300"/>
            <a:ext cx="6096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Скругленный прямоугольник 46"/>
          <p:cNvSpPr/>
          <p:nvPr/>
        </p:nvSpPr>
        <p:spPr>
          <a:xfrm>
            <a:off x="8153400" y="3467100"/>
            <a:ext cx="42672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latin typeface="Arial" panose="020B0604020202020204" pitchFamily="34" charset="0"/>
                <a:cs typeface="Arial" panose="020B0604020202020204" pitchFamily="34" charset="0"/>
              </a:rPr>
              <a:t>Інформацію щодо юридичних осіб (код у Єдиному державному реєстрі юридичних осіб, фізичних осіб – підприємців та громадських формувань та найменування юридичної особи) можна отримати у реєстрі або через публічні сервіси</a:t>
            </a:r>
            <a:r>
              <a:rPr lang="uk-UA" dirty="0"/>
              <a:t> </a:t>
            </a:r>
          </a:p>
        </p:txBody>
      </p:sp>
    </p:spTree>
    <p:extLst>
      <p:ext uri="{BB962C8B-B14F-4D97-AF65-F5344CB8AC3E}">
        <p14:creationId xmlns:p14="http://schemas.microsoft.com/office/powerpoint/2010/main" val="3507081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0001" t="27527" r="11129" b="62867"/>
          <a:stretch/>
        </p:blipFill>
        <p:spPr>
          <a:xfrm>
            <a:off x="1752600" y="1866900"/>
            <a:ext cx="13204723" cy="988142"/>
          </a:xfrm>
          <a:prstGeom prst="rect">
            <a:avLst/>
          </a:prstGeom>
        </p:spPr>
      </p:pic>
      <p:sp>
        <p:nvSpPr>
          <p:cNvPr id="3" name="Прямоугольник 2"/>
          <p:cNvSpPr/>
          <p:nvPr/>
        </p:nvSpPr>
        <p:spPr>
          <a:xfrm>
            <a:off x="1600200" y="190500"/>
            <a:ext cx="12039600" cy="584775"/>
          </a:xfrm>
          <a:prstGeom prst="rect">
            <a:avLst/>
          </a:prstGeom>
        </p:spPr>
        <p:txBody>
          <a:bodyPr wrap="square">
            <a:spAutoFit/>
          </a:bodyPr>
          <a:lstStyle/>
          <a:p>
            <a:r>
              <a:rPr lang="uk-UA" sz="3200" b="1" cap="all" dirty="0">
                <a:solidFill>
                  <a:schemeClr val="tx2"/>
                </a:solidFill>
                <a:latin typeface="Tahoma" panose="020B0604030504040204" pitchFamily="34" charset="0"/>
                <a:ea typeface="Tahoma" panose="020B0604030504040204" pitchFamily="34" charset="0"/>
                <a:cs typeface="Tahoma" panose="020B0604030504040204" pitchFamily="34" charset="0"/>
              </a:rPr>
              <a:t>Подання декларації або збереження чернетки</a:t>
            </a:r>
            <a:endParaRPr lang="uk-UA" sz="13800" b="1" cap="all"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514600" y="1257300"/>
            <a:ext cx="11353800" cy="369332"/>
          </a:xfrm>
          <a:prstGeom prst="rect">
            <a:avLst/>
          </a:prstGeom>
          <a:noFill/>
        </p:spPr>
        <p:txBody>
          <a:bodyPr wrap="square" rtlCol="0">
            <a:spAutoFit/>
          </a:bodyPr>
          <a:lstStyle/>
          <a:p>
            <a:r>
              <a:rPr lang="uk-UA" b="1" u="sng" dirty="0">
                <a:latin typeface="Arial" panose="020B0604020202020204" pitchFamily="34" charset="0"/>
                <a:cs typeface="Arial" panose="020B0604020202020204" pitchFamily="34" charset="0"/>
              </a:rPr>
              <a:t>ПІСЛЯ ЗАПОВНЕННЯ ВСІХ РОЗДІЛІВ ВИ МАЄТЕ ОБРАТИ «ПОДАТИ ДОКУМЕНТ»</a:t>
            </a:r>
          </a:p>
        </p:txBody>
      </p:sp>
      <p:cxnSp>
        <p:nvCxnSpPr>
          <p:cNvPr id="7" name="Прямая со стрелкой 6"/>
          <p:cNvCxnSpPr/>
          <p:nvPr/>
        </p:nvCxnSpPr>
        <p:spPr>
          <a:xfrm>
            <a:off x="11201400" y="1562100"/>
            <a:ext cx="137160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Рисунок 8"/>
          <p:cNvPicPr>
            <a:picLocks noChangeAspect="1"/>
          </p:cNvPicPr>
          <p:nvPr/>
        </p:nvPicPr>
        <p:blipFill rotWithShape="1">
          <a:blip r:embed="rId3"/>
          <a:srcRect l="15242" t="77706" r="15968" b="5376"/>
          <a:stretch/>
        </p:blipFill>
        <p:spPr>
          <a:xfrm>
            <a:off x="2286000" y="4152900"/>
            <a:ext cx="12580374" cy="1740309"/>
          </a:xfrm>
          <a:prstGeom prst="rect">
            <a:avLst/>
          </a:prstGeom>
        </p:spPr>
      </p:pic>
      <p:sp>
        <p:nvSpPr>
          <p:cNvPr id="10" name="Блок-схема: узел 9"/>
          <p:cNvSpPr/>
          <p:nvPr/>
        </p:nvSpPr>
        <p:spPr>
          <a:xfrm>
            <a:off x="1447800" y="1028700"/>
            <a:ext cx="990600" cy="981670"/>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2"/>
                </a:solidFill>
                <a:latin typeface="Arial Black" panose="020B0A04020102020204" pitchFamily="34" charset="0"/>
              </a:rPr>
              <a:t>1</a:t>
            </a:r>
            <a:endParaRPr lang="uk-UA" sz="4800" dirty="0">
              <a:solidFill>
                <a:schemeClr val="tx2"/>
              </a:solidFill>
              <a:latin typeface="Arial Black" panose="020B0A04020102020204" pitchFamily="34" charset="0"/>
            </a:endParaRPr>
          </a:p>
        </p:txBody>
      </p:sp>
      <p:sp>
        <p:nvSpPr>
          <p:cNvPr id="11" name="Блок-схема: узел 10"/>
          <p:cNvSpPr/>
          <p:nvPr/>
        </p:nvSpPr>
        <p:spPr>
          <a:xfrm>
            <a:off x="1143000" y="3238500"/>
            <a:ext cx="990600" cy="981670"/>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2</a:t>
            </a:r>
          </a:p>
        </p:txBody>
      </p:sp>
      <p:pic>
        <p:nvPicPr>
          <p:cNvPr id="12" name="Рисунок 11"/>
          <p:cNvPicPr>
            <a:picLocks noChangeAspect="1"/>
          </p:cNvPicPr>
          <p:nvPr/>
        </p:nvPicPr>
        <p:blipFill rotWithShape="1">
          <a:blip r:embed="rId4">
            <a:extLst>
              <a:ext uri="{28A0092B-C50C-407E-A947-70E740481C1C}">
                <a14:useLocalDpi xmlns:a14="http://schemas.microsoft.com/office/drawing/2010/main" val="0"/>
              </a:ext>
            </a:extLst>
          </a:blip>
          <a:srcRect l="6958" t="22493" r="88410" b="74246"/>
          <a:stretch/>
        </p:blipFill>
        <p:spPr>
          <a:xfrm>
            <a:off x="2590800" y="4686300"/>
            <a:ext cx="246744" cy="246743"/>
          </a:xfrm>
          <a:prstGeom prst="rect">
            <a:avLst/>
          </a:prstGeom>
        </p:spPr>
      </p:pic>
      <p:sp>
        <p:nvSpPr>
          <p:cNvPr id="14" name="TextBox 13"/>
          <p:cNvSpPr txBox="1"/>
          <p:nvPr/>
        </p:nvSpPr>
        <p:spPr>
          <a:xfrm>
            <a:off x="2362200" y="3238500"/>
            <a:ext cx="11887200" cy="646331"/>
          </a:xfrm>
          <a:prstGeom prst="rect">
            <a:avLst/>
          </a:prstGeom>
          <a:noFill/>
        </p:spPr>
        <p:txBody>
          <a:bodyPr wrap="square" rtlCol="0">
            <a:spAutoFit/>
          </a:bodyPr>
          <a:lstStyle/>
          <a:p>
            <a:pPr algn="just"/>
            <a:r>
              <a:rPr lang="uk-UA" b="1" u="sng" cap="all" dirty="0">
                <a:latin typeface="Arial Black" panose="020B0A04020102020204" pitchFamily="34" charset="0"/>
              </a:rPr>
              <a:t>ПЕРЕВІРКА ПОВНОТИ ТА ДОСТОВІРНОСТІ ЗАЗНАЧЕНОЇ ІНФОРМАЦІЇ у декларації</a:t>
            </a:r>
            <a:endParaRPr lang="uk-UA" b="1" cap="all" dirty="0"/>
          </a:p>
          <a:p>
            <a:pPr algn="just"/>
            <a:r>
              <a:rPr lang="uk-UA" cap="all" dirty="0">
                <a:latin typeface="Arial" panose="020B0604020202020204" pitchFamily="34" charset="0"/>
                <a:cs typeface="Arial" panose="020B0604020202020204" pitchFamily="34" charset="0"/>
              </a:rPr>
              <a:t>На цьому етапі можуть бути виявлені логічні помилки. Необхідно виправити їх.</a:t>
            </a:r>
          </a:p>
        </p:txBody>
      </p:sp>
      <p:sp>
        <p:nvSpPr>
          <p:cNvPr id="15" name="Скругленный прямоугольник 14"/>
          <p:cNvSpPr/>
          <p:nvPr/>
        </p:nvSpPr>
        <p:spPr>
          <a:xfrm>
            <a:off x="1066800" y="5143500"/>
            <a:ext cx="3276600" cy="15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Arial" panose="020B0604020202020204" pitchFamily="34" charset="0"/>
                <a:cs typeface="Arial" panose="020B0604020202020204" pitchFamily="34" charset="0"/>
              </a:rPr>
              <a:t>Якщо на цьому етапі не виявлено логічних помилок та всі розділи заповнено вірно, то можна перейти до накладання підпису</a:t>
            </a:r>
          </a:p>
        </p:txBody>
      </p:sp>
      <p:sp>
        <p:nvSpPr>
          <p:cNvPr id="17" name="Дуга 16"/>
          <p:cNvSpPr/>
          <p:nvPr/>
        </p:nvSpPr>
        <p:spPr>
          <a:xfrm rot="5660195">
            <a:off x="3371938" y="4232931"/>
            <a:ext cx="1847323" cy="2973625"/>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8" name="Скругленный прямоугольник 17"/>
          <p:cNvSpPr/>
          <p:nvPr/>
        </p:nvSpPr>
        <p:spPr>
          <a:xfrm>
            <a:off x="4648200" y="4914900"/>
            <a:ext cx="3810000" cy="914400"/>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9" name="Рисунок 18"/>
          <p:cNvPicPr>
            <a:picLocks noChangeAspect="1"/>
          </p:cNvPicPr>
          <p:nvPr/>
        </p:nvPicPr>
        <p:blipFill rotWithShape="1">
          <a:blip r:embed="rId5">
            <a:extLst>
              <a:ext uri="{28A0092B-C50C-407E-A947-70E740481C1C}">
                <a14:useLocalDpi xmlns:a14="http://schemas.microsoft.com/office/drawing/2010/main" val="0"/>
              </a:ext>
            </a:extLst>
          </a:blip>
          <a:srcRect l="7502" t="19537" r="73887" b="67667"/>
          <a:stretch/>
        </p:blipFill>
        <p:spPr>
          <a:xfrm>
            <a:off x="14630400" y="114300"/>
            <a:ext cx="2286000" cy="2329715"/>
          </a:xfrm>
          <a:prstGeom prst="rect">
            <a:avLst/>
          </a:prstGeom>
        </p:spPr>
      </p:pic>
      <p:pic>
        <p:nvPicPr>
          <p:cNvPr id="20" name="Рисунок 19"/>
          <p:cNvPicPr>
            <a:picLocks noChangeAspect="1"/>
          </p:cNvPicPr>
          <p:nvPr/>
        </p:nvPicPr>
        <p:blipFill rotWithShape="1">
          <a:blip r:embed="rId6"/>
          <a:srcRect l="27983" t="27957" r="12904" b="6237"/>
          <a:stretch/>
        </p:blipFill>
        <p:spPr>
          <a:xfrm>
            <a:off x="6400800" y="5981700"/>
            <a:ext cx="6337566" cy="3968545"/>
          </a:xfrm>
          <a:prstGeom prst="rect">
            <a:avLst/>
          </a:prstGeom>
        </p:spPr>
      </p:pic>
      <p:sp>
        <p:nvSpPr>
          <p:cNvPr id="21" name="Скругленный прямоугольник 20"/>
          <p:cNvSpPr/>
          <p:nvPr/>
        </p:nvSpPr>
        <p:spPr>
          <a:xfrm>
            <a:off x="12649200" y="1943100"/>
            <a:ext cx="2133600" cy="762000"/>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Блок-схема: узел 21"/>
          <p:cNvSpPr/>
          <p:nvPr/>
        </p:nvSpPr>
        <p:spPr>
          <a:xfrm>
            <a:off x="5257800" y="6362700"/>
            <a:ext cx="990600" cy="981670"/>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2"/>
                </a:solidFill>
                <a:latin typeface="Arial Black" panose="020B0A04020102020204" pitchFamily="34" charset="0"/>
              </a:rPr>
              <a:t>3</a:t>
            </a:r>
            <a:endParaRPr lang="uk-UA" sz="4800" dirty="0">
              <a:solidFill>
                <a:schemeClr val="tx2"/>
              </a:solidFill>
              <a:latin typeface="Arial Black" panose="020B0A04020102020204" pitchFamily="34" charset="0"/>
            </a:endParaRPr>
          </a:p>
        </p:txBody>
      </p:sp>
      <p:sp>
        <p:nvSpPr>
          <p:cNvPr id="23" name="Скругленный прямоугольник 22"/>
          <p:cNvSpPr/>
          <p:nvPr/>
        </p:nvSpPr>
        <p:spPr>
          <a:xfrm>
            <a:off x="1524000" y="7658100"/>
            <a:ext cx="4267200" cy="15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Arial Black" panose="020B0A04020102020204" pitchFamily="34" charset="0"/>
              </a:rPr>
              <a:t>ОСТАННІЙ ЕТАП ПОДАННЯ ДЕКЛАРАЦІЇ:</a:t>
            </a:r>
          </a:p>
          <a:p>
            <a:pPr algn="ctr"/>
            <a:r>
              <a:rPr lang="uk-UA" dirty="0">
                <a:solidFill>
                  <a:schemeClr val="tx1"/>
                </a:solidFill>
                <a:latin typeface="Arial Black" panose="020B0A04020102020204" pitchFamily="34" charset="0"/>
              </a:rPr>
              <a:t>НАКЛАДАННЯ ЕЛЕКТРОННОГО ЦИФРОВОГО ПІДПИСУ </a:t>
            </a:r>
          </a:p>
        </p:txBody>
      </p:sp>
      <p:cxnSp>
        <p:nvCxnSpPr>
          <p:cNvPr id="25" name="Прямая со стрелкой 24"/>
          <p:cNvCxnSpPr/>
          <p:nvPr/>
        </p:nvCxnSpPr>
        <p:spPr>
          <a:xfrm flipV="1">
            <a:off x="5791200" y="7734300"/>
            <a:ext cx="762000" cy="762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Скругленный прямоугольник 25"/>
          <p:cNvSpPr/>
          <p:nvPr/>
        </p:nvSpPr>
        <p:spPr>
          <a:xfrm>
            <a:off x="13030200" y="5600700"/>
            <a:ext cx="4800600" cy="403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Прямоугольник 28"/>
          <p:cNvSpPr/>
          <p:nvPr/>
        </p:nvSpPr>
        <p:spPr>
          <a:xfrm>
            <a:off x="13182600" y="5905500"/>
            <a:ext cx="4572000" cy="3477875"/>
          </a:xfrm>
          <a:prstGeom prst="rect">
            <a:avLst/>
          </a:prstGeom>
        </p:spPr>
        <p:txBody>
          <a:bodyPr wrap="square">
            <a:spAutoFit/>
          </a:bodyPr>
          <a:lstStyle/>
          <a:p>
            <a:r>
              <a:rPr lang="uk-UA" sz="2000" dirty="0">
                <a:solidFill>
                  <a:srgbClr val="424242"/>
                </a:solidFill>
                <a:latin typeface="Arial" panose="020B0604020202020204" pitchFamily="34" charset="0"/>
                <a:cs typeface="Arial" panose="020B0604020202020204" pitchFamily="34" charset="0"/>
              </a:rPr>
              <a:t>Виправити вже подану декларацію, Ви зможете </a:t>
            </a:r>
            <a:r>
              <a:rPr lang="uk-UA" sz="2000" dirty="0">
                <a:latin typeface="Arial" panose="020B0604020202020204" pitchFamily="34" charset="0"/>
                <a:cs typeface="Arial" panose="020B0604020202020204" pitchFamily="34" charset="0"/>
              </a:rPr>
              <a:t>один раз </a:t>
            </a:r>
            <a:r>
              <a:rPr lang="uk-UA" sz="2000" dirty="0">
                <a:latin typeface="Arial Black" panose="020B0A04020102020204" pitchFamily="34" charset="0"/>
                <a:cs typeface="Arial" panose="020B0604020202020204" pitchFamily="34" charset="0"/>
              </a:rPr>
              <a:t>протягом 30 днів </a:t>
            </a:r>
            <a:r>
              <a:rPr lang="uk-UA" sz="2000" dirty="0">
                <a:latin typeface="Arial" panose="020B0604020202020204" pitchFamily="34" charset="0"/>
                <a:cs typeface="Arial" panose="020B0604020202020204" pitchFamily="34" charset="0"/>
              </a:rPr>
              <a:t>після її подання. </a:t>
            </a:r>
          </a:p>
          <a:p>
            <a:endParaRPr lang="uk-UA"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r>
              <a:rPr lang="uk-UA" sz="2000" dirty="0">
                <a:latin typeface="Arial" panose="020B0604020202020204" pitchFamily="34" charset="0"/>
                <a:cs typeface="Arial" panose="020B0604020202020204" pitchFamily="34" charset="0"/>
              </a:rPr>
              <a:t>Щоб подати виправлені дані, слід натиснути на кнопку «Подати виправлену декларацію», яка є активною протягом 30 днів у Вашому персональному кабінеті у полі поданої </a:t>
            </a:r>
            <a:r>
              <a:rPr lang="uk-UA" sz="2000" dirty="0" err="1">
                <a:latin typeface="Arial" panose="020B0604020202020204" pitchFamily="34" charset="0"/>
                <a:cs typeface="Arial" panose="020B0604020202020204" pitchFamily="34" charset="0"/>
              </a:rPr>
              <a:t>деклараці</a:t>
            </a:r>
            <a:endParaRPr lang="uk-UA" sz="2000" dirty="0">
              <a:latin typeface="Arial" panose="020B0604020202020204" pitchFamily="34" charset="0"/>
              <a:cs typeface="Arial" panose="020B0604020202020204" pitchFamily="34" charset="0"/>
            </a:endParaRPr>
          </a:p>
        </p:txBody>
      </p: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6800" y="6591300"/>
            <a:ext cx="1078415" cy="934627"/>
          </a:xfrm>
          <a:prstGeom prst="rect">
            <a:avLst/>
          </a:prstGeom>
        </p:spPr>
      </p:pic>
      <p:sp>
        <p:nvSpPr>
          <p:cNvPr id="31" name="Равнобедренный треугольник 30"/>
          <p:cNvSpPr/>
          <p:nvPr/>
        </p:nvSpPr>
        <p:spPr>
          <a:xfrm>
            <a:off x="14935200" y="4381500"/>
            <a:ext cx="990600" cy="8382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5400" dirty="0">
              <a:solidFill>
                <a:srgbClr val="FF0000"/>
              </a:solidFill>
            </a:endParaRPr>
          </a:p>
        </p:txBody>
      </p:sp>
      <p:sp>
        <p:nvSpPr>
          <p:cNvPr id="32" name="TextBox 31"/>
          <p:cNvSpPr txBox="1"/>
          <p:nvPr/>
        </p:nvSpPr>
        <p:spPr>
          <a:xfrm>
            <a:off x="15163800" y="4533900"/>
            <a:ext cx="533400" cy="707886"/>
          </a:xfrm>
          <a:prstGeom prst="rect">
            <a:avLst/>
          </a:prstGeom>
          <a:noFill/>
        </p:spPr>
        <p:txBody>
          <a:bodyPr wrap="square" rtlCol="0">
            <a:spAutoFit/>
          </a:bodyPr>
          <a:lstStyle/>
          <a:p>
            <a:pPr algn="ctr"/>
            <a:r>
              <a:rPr lang="uk-UA" sz="4000" dirty="0">
                <a:solidFill>
                  <a:srgbClr val="FF0000"/>
                </a:solidFill>
              </a:rPr>
              <a:t>!</a:t>
            </a:r>
          </a:p>
        </p:txBody>
      </p:sp>
    </p:spTree>
    <p:extLst>
      <p:ext uri="{BB962C8B-B14F-4D97-AF65-F5344CB8AC3E}">
        <p14:creationId xmlns:p14="http://schemas.microsoft.com/office/powerpoint/2010/main" val="1260644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4515"/>
            <a:ext cx="8534400" cy="10287000"/>
          </a:xfrm>
          <a:prstGeom prst="rect">
            <a:avLst/>
          </a:prstGeom>
          <a:solidFill>
            <a:srgbClr val="EAB20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8" name="Рисунок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628900"/>
            <a:ext cx="651135" cy="577143"/>
          </a:xfrm>
          <a:prstGeom prst="rect">
            <a:avLst/>
          </a:prstGeom>
        </p:spPr>
      </p:pic>
      <p:sp>
        <p:nvSpPr>
          <p:cNvPr id="39" name="TextBox 38"/>
          <p:cNvSpPr txBox="1"/>
          <p:nvPr/>
        </p:nvSpPr>
        <p:spPr>
          <a:xfrm rot="10800000" flipV="1">
            <a:off x="2514600" y="2933700"/>
            <a:ext cx="5486400" cy="646331"/>
          </a:xfrm>
          <a:prstGeom prst="rect">
            <a:avLst/>
          </a:prstGeom>
          <a:noFill/>
        </p:spPr>
        <p:txBody>
          <a:bodyPr wrap="square" rtlCol="0">
            <a:spAutoFit/>
          </a:bodyPr>
          <a:lstStyle/>
          <a:p>
            <a:pPr>
              <a:spcAft>
                <a:spcPts val="1200"/>
              </a:spcAft>
            </a:pPr>
            <a:r>
              <a:rPr lang="uk-UA" dirty="0">
                <a:latin typeface="Arial Black" panose="020B0A04020102020204" pitchFamily="34" charset="0"/>
              </a:rPr>
              <a:t>Перевірте персональні дані в таблиці та підтвердьте, якщо все правильно. </a:t>
            </a:r>
          </a:p>
        </p:txBody>
      </p:sp>
      <p:grpSp>
        <p:nvGrpSpPr>
          <p:cNvPr id="2" name="Группа 1"/>
          <p:cNvGrpSpPr/>
          <p:nvPr/>
        </p:nvGrpSpPr>
        <p:grpSpPr>
          <a:xfrm>
            <a:off x="1422218" y="125300"/>
            <a:ext cx="6977195" cy="2541814"/>
            <a:chOff x="1023805" y="202115"/>
            <a:chExt cx="6977195" cy="2541814"/>
          </a:xfrm>
        </p:grpSpPr>
        <p:pic>
          <p:nvPicPr>
            <p:cNvPr id="19" name="Рисунок 18"/>
            <p:cNvPicPr>
              <a:picLocks noChangeAspect="1"/>
            </p:cNvPicPr>
            <p:nvPr/>
          </p:nvPicPr>
          <p:blipFill rotWithShape="1">
            <a:blip r:embed="rId3"/>
            <a:srcRect l="16905" t="18765" r="18175" b="39189"/>
            <a:stretch/>
          </p:blipFill>
          <p:spPr>
            <a:xfrm>
              <a:off x="1023805" y="202115"/>
              <a:ext cx="6977195" cy="2541814"/>
            </a:xfrm>
            <a:prstGeom prst="rect">
              <a:avLst/>
            </a:prstGeom>
          </p:spPr>
        </p:pic>
        <p:sp>
          <p:nvSpPr>
            <p:cNvPr id="21" name="Овал 20"/>
            <p:cNvSpPr/>
            <p:nvPr/>
          </p:nvSpPr>
          <p:spPr>
            <a:xfrm>
              <a:off x="4495800" y="2095500"/>
              <a:ext cx="1905000" cy="442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grpSp>
        <p:nvGrpSpPr>
          <p:cNvPr id="4" name="Группа 3"/>
          <p:cNvGrpSpPr/>
          <p:nvPr/>
        </p:nvGrpSpPr>
        <p:grpSpPr>
          <a:xfrm>
            <a:off x="1371600" y="4229100"/>
            <a:ext cx="6995886" cy="3505200"/>
            <a:chOff x="914400" y="4457700"/>
            <a:chExt cx="6995886" cy="3505200"/>
          </a:xfrm>
        </p:grpSpPr>
        <p:pic>
          <p:nvPicPr>
            <p:cNvPr id="28" name="Рисунок 27"/>
            <p:cNvPicPr>
              <a:picLocks noChangeAspect="1"/>
            </p:cNvPicPr>
            <p:nvPr/>
          </p:nvPicPr>
          <p:blipFill rotWithShape="1">
            <a:blip r:embed="rId4"/>
            <a:srcRect l="25062" t="14250" r="19023" b="35944"/>
            <a:stretch/>
          </p:blipFill>
          <p:spPr>
            <a:xfrm>
              <a:off x="914400" y="4457700"/>
              <a:ext cx="6995886" cy="3505200"/>
            </a:xfrm>
            <a:prstGeom prst="rect">
              <a:avLst/>
            </a:prstGeom>
          </p:spPr>
        </p:pic>
        <p:sp>
          <p:nvSpPr>
            <p:cNvPr id="30" name="Овал 29"/>
            <p:cNvSpPr/>
            <p:nvPr/>
          </p:nvSpPr>
          <p:spPr>
            <a:xfrm>
              <a:off x="4114800" y="7200900"/>
              <a:ext cx="1905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31" name="Прямая со стрелкой 30"/>
            <p:cNvCxnSpPr/>
            <p:nvPr/>
          </p:nvCxnSpPr>
          <p:spPr>
            <a:xfrm flipH="1">
              <a:off x="6172200" y="5905500"/>
              <a:ext cx="914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a:off x="6172200" y="6667500"/>
              <a:ext cx="914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Рисунок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7810500"/>
            <a:ext cx="651135" cy="577143"/>
          </a:xfrm>
          <a:prstGeom prst="rect">
            <a:avLst/>
          </a:prstGeom>
        </p:spPr>
      </p:pic>
      <p:sp>
        <p:nvSpPr>
          <p:cNvPr id="44" name="TextBox 43"/>
          <p:cNvSpPr txBox="1"/>
          <p:nvPr/>
        </p:nvSpPr>
        <p:spPr>
          <a:xfrm rot="10800000" flipV="1">
            <a:off x="2209800" y="8039100"/>
            <a:ext cx="6324600" cy="1354217"/>
          </a:xfrm>
          <a:prstGeom prst="rect">
            <a:avLst/>
          </a:prstGeom>
          <a:noFill/>
        </p:spPr>
        <p:txBody>
          <a:bodyPr wrap="square" rtlCol="0">
            <a:spAutoFit/>
          </a:bodyPr>
          <a:lstStyle/>
          <a:p>
            <a:pPr>
              <a:spcAft>
                <a:spcPts val="1200"/>
              </a:spcAft>
            </a:pPr>
            <a:r>
              <a:rPr lang="uk-UA" dirty="0">
                <a:latin typeface="Arial Black" panose="020B0A04020102020204" pitchFamily="34" charset="0"/>
              </a:rPr>
              <a:t>Вигадайте та введіть пароль для електронного підпису. Він має складатися з 8 чи більше символів латинського алфавіту і цифр.</a:t>
            </a:r>
          </a:p>
          <a:p>
            <a:pPr>
              <a:spcAft>
                <a:spcPts val="1200"/>
              </a:spcAft>
            </a:pPr>
            <a:r>
              <a:rPr lang="uk-UA" dirty="0">
                <a:latin typeface="Arial Black" panose="020B0A04020102020204" pitchFamily="34" charset="0"/>
              </a:rPr>
              <a:t>Натисніть «Далі».</a:t>
            </a:r>
          </a:p>
        </p:txBody>
      </p:sp>
      <p:pic>
        <p:nvPicPr>
          <p:cNvPr id="45" name="Рисунок 44"/>
          <p:cNvPicPr>
            <a:picLocks noChangeAspect="1"/>
          </p:cNvPicPr>
          <p:nvPr/>
        </p:nvPicPr>
        <p:blipFill rotWithShape="1">
          <a:blip r:embed="rId5"/>
          <a:srcRect l="35476" t="16508" r="37619" b="36367"/>
          <a:stretch/>
        </p:blipFill>
        <p:spPr>
          <a:xfrm>
            <a:off x="8991600" y="419100"/>
            <a:ext cx="3352800" cy="3303350"/>
          </a:xfrm>
          <a:prstGeom prst="rect">
            <a:avLst/>
          </a:prstGeom>
          <a:ln>
            <a:solidFill>
              <a:schemeClr val="bg2">
                <a:lumMod val="75000"/>
              </a:schemeClr>
            </a:solidFill>
          </a:ln>
        </p:spPr>
      </p:pic>
      <p:sp>
        <p:nvSpPr>
          <p:cNvPr id="47" name="Блок-схема: узел 46"/>
          <p:cNvSpPr/>
          <p:nvPr/>
        </p:nvSpPr>
        <p:spPr>
          <a:xfrm>
            <a:off x="8458200" y="114300"/>
            <a:ext cx="903514" cy="921799"/>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5</a:t>
            </a:r>
          </a:p>
        </p:txBody>
      </p:sp>
      <p:sp>
        <p:nvSpPr>
          <p:cNvPr id="50" name="Блок-схема: узел 49"/>
          <p:cNvSpPr/>
          <p:nvPr/>
        </p:nvSpPr>
        <p:spPr>
          <a:xfrm>
            <a:off x="533400" y="114300"/>
            <a:ext cx="961571" cy="996184"/>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3</a:t>
            </a:r>
          </a:p>
        </p:txBody>
      </p:sp>
      <p:sp>
        <p:nvSpPr>
          <p:cNvPr id="52" name="Блок-схема: узел 51"/>
          <p:cNvSpPr/>
          <p:nvPr/>
        </p:nvSpPr>
        <p:spPr>
          <a:xfrm>
            <a:off x="685800" y="3924300"/>
            <a:ext cx="910771" cy="950827"/>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4</a:t>
            </a:r>
          </a:p>
        </p:txBody>
      </p:sp>
      <p:pic>
        <p:nvPicPr>
          <p:cNvPr id="53" name="Рисунок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3400" y="114300"/>
            <a:ext cx="651135" cy="577143"/>
          </a:xfrm>
          <a:prstGeom prst="rect">
            <a:avLst/>
          </a:prstGeom>
        </p:spPr>
      </p:pic>
      <p:pic>
        <p:nvPicPr>
          <p:cNvPr id="54" name="Рисунок 53"/>
          <p:cNvPicPr>
            <a:picLocks noChangeAspect="1"/>
          </p:cNvPicPr>
          <p:nvPr/>
        </p:nvPicPr>
        <p:blipFill rotWithShape="1">
          <a:blip r:embed="rId6"/>
          <a:srcRect l="25940" t="10507" r="26240" b="31775"/>
          <a:stretch/>
        </p:blipFill>
        <p:spPr>
          <a:xfrm>
            <a:off x="12268200" y="5676900"/>
            <a:ext cx="5638800" cy="4210724"/>
          </a:xfrm>
          <a:prstGeom prst="rect">
            <a:avLst/>
          </a:prstGeom>
          <a:ln>
            <a:solidFill>
              <a:schemeClr val="bg2">
                <a:lumMod val="75000"/>
              </a:schemeClr>
            </a:solidFill>
          </a:ln>
        </p:spPr>
      </p:pic>
      <p:sp>
        <p:nvSpPr>
          <p:cNvPr id="55" name="Блок-схема: узел 54"/>
          <p:cNvSpPr/>
          <p:nvPr/>
        </p:nvSpPr>
        <p:spPr>
          <a:xfrm>
            <a:off x="11887200" y="5067300"/>
            <a:ext cx="903514" cy="921799"/>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6</a:t>
            </a:r>
          </a:p>
        </p:txBody>
      </p:sp>
      <p:sp>
        <p:nvSpPr>
          <p:cNvPr id="56" name="Прямоугольник 55"/>
          <p:cNvSpPr/>
          <p:nvPr/>
        </p:nvSpPr>
        <p:spPr>
          <a:xfrm rot="10800000" flipV="1">
            <a:off x="12765314" y="445407"/>
            <a:ext cx="5370286" cy="4462760"/>
          </a:xfrm>
          <a:prstGeom prst="rect">
            <a:avLst/>
          </a:prstGeom>
        </p:spPr>
        <p:txBody>
          <a:bodyPr wrap="square">
            <a:spAutoFit/>
          </a:bodyPr>
          <a:lstStyle/>
          <a:p>
            <a:pPr>
              <a:spcAft>
                <a:spcPts val="1200"/>
              </a:spcAft>
            </a:pPr>
            <a:r>
              <a:rPr lang="uk-UA" sz="2400" dirty="0">
                <a:latin typeface="Arial Black" panose="020B0A04020102020204" pitchFamily="34" charset="0"/>
              </a:rPr>
              <a:t>Підтвердьте телефоном або у додатку «Приват24» на смартфоні факт оформлення електронного підпису.</a:t>
            </a:r>
          </a:p>
          <a:p>
            <a:pPr>
              <a:spcAft>
                <a:spcPts val="1200"/>
              </a:spcAft>
            </a:pPr>
            <a:r>
              <a:rPr lang="uk-UA" sz="2400" dirty="0">
                <a:latin typeface="Arial Black" panose="020B0A04020102020204" pitchFamily="34" charset="0"/>
              </a:rPr>
              <a:t>Як результат на екрані буде виведено серійний номер сертифіката ЕЦП.</a:t>
            </a:r>
          </a:p>
          <a:p>
            <a:pPr>
              <a:spcAft>
                <a:spcPts val="1200"/>
              </a:spcAft>
            </a:pPr>
            <a:r>
              <a:rPr lang="uk-UA" sz="2400" dirty="0">
                <a:latin typeface="Arial Black" panose="020B0A04020102020204" pitchFamily="34" charset="0"/>
              </a:rPr>
              <a:t>Ваш сертифікат готовий та має автоматично завантажитись на Ваш пристрій</a:t>
            </a:r>
          </a:p>
        </p:txBody>
      </p:sp>
      <p:sp>
        <p:nvSpPr>
          <p:cNvPr id="57" name="Прямоугольник 56"/>
          <p:cNvSpPr/>
          <p:nvPr/>
        </p:nvSpPr>
        <p:spPr>
          <a:xfrm rot="10800000" flipV="1">
            <a:off x="8969827" y="5882353"/>
            <a:ext cx="3298372" cy="2308324"/>
          </a:xfrm>
          <a:prstGeom prst="rect">
            <a:avLst/>
          </a:prstGeom>
        </p:spPr>
        <p:txBody>
          <a:bodyPr wrap="square">
            <a:spAutoFit/>
          </a:bodyPr>
          <a:lstStyle/>
          <a:p>
            <a:pPr>
              <a:spcAft>
                <a:spcPts val="1200"/>
              </a:spcAft>
            </a:pPr>
            <a:r>
              <a:rPr lang="uk-UA" sz="2400" dirty="0">
                <a:latin typeface="Arial Black" panose="020B0A04020102020204" pitchFamily="34" charset="0"/>
              </a:rPr>
              <a:t>Файл не потребує відкриття, він </a:t>
            </a:r>
            <a:r>
              <a:rPr lang="uk-UA" sz="2400" dirty="0" err="1">
                <a:latin typeface="Arial Black" panose="020B0A04020102020204" pitchFamily="34" charset="0"/>
              </a:rPr>
              <a:t>підвантажується</a:t>
            </a:r>
            <a:r>
              <a:rPr lang="uk-UA" sz="2400" dirty="0">
                <a:latin typeface="Arial Black" panose="020B0A04020102020204" pitchFamily="34" charset="0"/>
              </a:rPr>
              <a:t> на сайт реєстру та вводиться пароль</a:t>
            </a:r>
          </a:p>
        </p:txBody>
      </p:sp>
      <p:pic>
        <p:nvPicPr>
          <p:cNvPr id="58" name="Рисунок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5753100"/>
            <a:ext cx="651135" cy="577143"/>
          </a:xfrm>
          <a:prstGeom prst="rect">
            <a:avLst/>
          </a:prstGeom>
        </p:spPr>
      </p:pic>
      <p:sp>
        <p:nvSpPr>
          <p:cNvPr id="5" name="TextBox 4"/>
          <p:cNvSpPr txBox="1"/>
          <p:nvPr/>
        </p:nvSpPr>
        <p:spPr>
          <a:xfrm>
            <a:off x="2327535" y="627227"/>
            <a:ext cx="2362201" cy="307777"/>
          </a:xfrm>
          <a:prstGeom prst="rect">
            <a:avLst/>
          </a:prstGeom>
          <a:solidFill>
            <a:schemeClr val="bg1"/>
          </a:solidFill>
        </p:spPr>
        <p:txBody>
          <a:bodyPr wrap="square" rtlCol="0">
            <a:spAutoFit/>
          </a:bodyPr>
          <a:lstStyle/>
          <a:p>
            <a:r>
              <a:rPr lang="uk-UA" sz="1400" dirty="0" smtClean="0"/>
              <a:t>Мельник Анна Сергіївна</a:t>
            </a:r>
            <a:endParaRPr lang="ru-RU" sz="1400" dirty="0"/>
          </a:p>
        </p:txBody>
      </p:sp>
      <p:sp>
        <p:nvSpPr>
          <p:cNvPr id="7" name="TextBox 6"/>
          <p:cNvSpPr txBox="1"/>
          <p:nvPr/>
        </p:nvSpPr>
        <p:spPr>
          <a:xfrm>
            <a:off x="2479936" y="1036099"/>
            <a:ext cx="1616722"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uk-UA" sz="1400" dirty="0" smtClean="0"/>
              <a:t>Кропивницький</a:t>
            </a:r>
            <a:endParaRPr lang="ru-RU" sz="1400" dirty="0"/>
          </a:p>
        </p:txBody>
      </p:sp>
      <p:sp>
        <p:nvSpPr>
          <p:cNvPr id="8" name="TextBox 7"/>
          <p:cNvSpPr txBox="1"/>
          <p:nvPr/>
        </p:nvSpPr>
        <p:spPr>
          <a:xfrm>
            <a:off x="2479935" y="1436931"/>
            <a:ext cx="1826452" cy="307777"/>
          </a:xfrm>
          <a:prstGeom prst="rect">
            <a:avLst/>
          </a:prstGeom>
          <a:solidFill>
            <a:schemeClr val="bg1"/>
          </a:solidFill>
        </p:spPr>
        <p:txBody>
          <a:bodyPr wrap="square" rtlCol="0">
            <a:spAutoFit/>
          </a:bodyPr>
          <a:lstStyle/>
          <a:p>
            <a:r>
              <a:rPr lang="uk-UA" sz="1400" dirty="0" smtClean="0"/>
              <a:t>Кіровоградська</a:t>
            </a:r>
            <a:endParaRPr lang="ru-RU" sz="1400" dirty="0"/>
          </a:p>
        </p:txBody>
      </p:sp>
    </p:spTree>
    <p:extLst>
      <p:ext uri="{BB962C8B-B14F-4D97-AF65-F5344CB8AC3E}">
        <p14:creationId xmlns:p14="http://schemas.microsoft.com/office/powerpoint/2010/main" val="2632218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3639800" y="2628900"/>
            <a:ext cx="4419600" cy="1387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solidFill>
                  <a:schemeClr val="tx1"/>
                </a:solidFill>
                <a:latin typeface="Arial Narrow" panose="020B0606020202030204" pitchFamily="34" charset="0"/>
              </a:rPr>
              <a:t>Єдиний державний реєстр декларацій осіб, уповноважених на виконання функцій держави </a:t>
            </a:r>
          </a:p>
        </p:txBody>
      </p:sp>
      <p:sp>
        <p:nvSpPr>
          <p:cNvPr id="9" name="Прямоугольник 8"/>
          <p:cNvSpPr/>
          <p:nvPr/>
        </p:nvSpPr>
        <p:spPr>
          <a:xfrm>
            <a:off x="914400" y="190500"/>
            <a:ext cx="990600" cy="9967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uk-UA" sz="3600" dirty="0">
                <a:solidFill>
                  <a:schemeClr val="tx2"/>
                </a:solidFill>
                <a:latin typeface="Arial Narrow" panose="020B0606020202030204" pitchFamily="34" charset="0"/>
              </a:rPr>
              <a:t>(за допомогою хмарного підпису) </a:t>
            </a:r>
            <a:r>
              <a:rPr lang="uk-UA" sz="9600" dirty="0">
                <a:solidFill>
                  <a:schemeClr val="tx2"/>
                </a:solidFill>
                <a:latin typeface="Arial Narrow" panose="020B0606020202030204" pitchFamily="34" charset="0"/>
              </a:rPr>
              <a:t>вхід</a:t>
            </a:r>
          </a:p>
        </p:txBody>
      </p:sp>
      <p:pic>
        <p:nvPicPr>
          <p:cNvPr id="12" name="Рисунок 11"/>
          <p:cNvPicPr>
            <a:picLocks noChangeAspect="1"/>
          </p:cNvPicPr>
          <p:nvPr/>
        </p:nvPicPr>
        <p:blipFill rotWithShape="1">
          <a:blip r:embed="rId3"/>
          <a:srcRect l="11905" t="20600" r="39127" b="32699"/>
          <a:stretch/>
        </p:blipFill>
        <p:spPr>
          <a:xfrm>
            <a:off x="2133601" y="419100"/>
            <a:ext cx="7848600" cy="4210512"/>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1790700"/>
            <a:ext cx="2910251" cy="2910251"/>
          </a:xfrm>
          <a:prstGeom prst="rect">
            <a:avLst/>
          </a:prstGeom>
        </p:spPr>
      </p:pic>
      <p:grpSp>
        <p:nvGrpSpPr>
          <p:cNvPr id="17" name="Группа 16"/>
          <p:cNvGrpSpPr/>
          <p:nvPr/>
        </p:nvGrpSpPr>
        <p:grpSpPr>
          <a:xfrm>
            <a:off x="9906000" y="190500"/>
            <a:ext cx="8132164" cy="1286031"/>
            <a:chOff x="5867400" y="4838700"/>
            <a:chExt cx="8132164" cy="1286031"/>
          </a:xfrm>
        </p:grpSpPr>
        <p:sp>
          <p:nvSpPr>
            <p:cNvPr id="3" name="Прямоугольник 2"/>
            <p:cNvSpPr/>
            <p:nvPr/>
          </p:nvSpPr>
          <p:spPr>
            <a:xfrm>
              <a:off x="5867400" y="4838700"/>
              <a:ext cx="8132164" cy="1286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400" b="1" dirty="0">
                  <a:solidFill>
                    <a:schemeClr val="tx2"/>
                  </a:solidFill>
                  <a:latin typeface="Arial Narrow" panose="020B0606020202030204" pitchFamily="34" charset="0"/>
                </a:rPr>
                <a:t>https://portal.nazk.gov.ua/login</a:t>
              </a:r>
              <a:endParaRPr lang="uk-UA" sz="4400" b="1" dirty="0">
                <a:solidFill>
                  <a:schemeClr val="tx2"/>
                </a:solidFill>
                <a:latin typeface="Arial Narrow" panose="020B0606020202030204" pitchFamily="34" charset="0"/>
              </a:endParaRPr>
            </a:p>
          </p:txBody>
        </p:sp>
        <p:sp>
          <p:nvSpPr>
            <p:cNvPr id="24" name="Freeform 15"/>
            <p:cNvSpPr/>
            <p:nvPr/>
          </p:nvSpPr>
          <p:spPr>
            <a:xfrm>
              <a:off x="6096000" y="5067300"/>
              <a:ext cx="943200" cy="943200"/>
            </a:xfrm>
            <a:custGeom>
              <a:avLst/>
              <a:gdLst/>
              <a:ahLst/>
              <a:cxnLst/>
              <a:rect l="l" t="t" r="r" b="b"/>
              <a:pathLst>
                <a:path w="584002" h="584002">
                  <a:moveTo>
                    <a:pt x="0" y="0"/>
                  </a:moveTo>
                  <a:lnTo>
                    <a:pt x="584001" y="0"/>
                  </a:lnTo>
                  <a:lnTo>
                    <a:pt x="584001" y="584002"/>
                  </a:lnTo>
                  <a:lnTo>
                    <a:pt x="0" y="5840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cxnSp>
        <p:nvCxnSpPr>
          <p:cNvPr id="7" name="Прямая со стрелкой 6"/>
          <p:cNvCxnSpPr/>
          <p:nvPr/>
        </p:nvCxnSpPr>
        <p:spPr>
          <a:xfrm flipH="1">
            <a:off x="4572000" y="495300"/>
            <a:ext cx="914400" cy="129540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Прямая со стрелкой 19"/>
          <p:cNvCxnSpPr/>
          <p:nvPr/>
        </p:nvCxnSpPr>
        <p:spPr>
          <a:xfrm flipV="1">
            <a:off x="3505200" y="3162300"/>
            <a:ext cx="1524000" cy="106680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Прямая соединительная линия 9"/>
          <p:cNvCxnSpPr/>
          <p:nvPr/>
        </p:nvCxnSpPr>
        <p:spPr>
          <a:xfrm>
            <a:off x="2133600" y="20193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13"/>
          <p:cNvSpPr txBox="1"/>
          <p:nvPr/>
        </p:nvSpPr>
        <p:spPr>
          <a:xfrm>
            <a:off x="2286000" y="5067300"/>
            <a:ext cx="1219200" cy="1154162"/>
          </a:xfrm>
          <a:prstGeom prst="rect">
            <a:avLst/>
          </a:prstGeom>
        </p:spPr>
        <p:txBody>
          <a:bodyPr wrap="square" lIns="0" tIns="0" rIns="0" bIns="0" rtlCol="0" anchor="t">
            <a:spAutoFit/>
          </a:bodyPr>
          <a:lstStyle/>
          <a:p>
            <a:pPr>
              <a:lnSpc>
                <a:spcPts val="9031"/>
              </a:lnSpc>
            </a:pPr>
            <a:r>
              <a:rPr lang="en-US" sz="8210" dirty="0">
                <a:solidFill>
                  <a:srgbClr val="203965"/>
                </a:solidFill>
                <a:latin typeface="Nunito Sans Bold"/>
              </a:rPr>
              <a:t>01</a:t>
            </a:r>
          </a:p>
        </p:txBody>
      </p:sp>
      <p:sp>
        <p:nvSpPr>
          <p:cNvPr id="34" name="TextBox 14"/>
          <p:cNvSpPr txBox="1"/>
          <p:nvPr/>
        </p:nvSpPr>
        <p:spPr>
          <a:xfrm>
            <a:off x="8382000" y="5524500"/>
            <a:ext cx="4648200" cy="4431983"/>
          </a:xfrm>
          <a:prstGeom prst="rect">
            <a:avLst/>
          </a:prstGeom>
        </p:spPr>
        <p:txBody>
          <a:bodyPr wrap="square" lIns="0" tIns="0" rIns="0" bIns="0" rtlCol="0" anchor="t">
            <a:spAutoFit/>
          </a:bodyPr>
          <a:lstStyle/>
          <a:p>
            <a:r>
              <a:rPr lang="uk-UA" sz="2400" dirty="0">
                <a:solidFill>
                  <a:srgbClr val="000000"/>
                </a:solidFill>
                <a:latin typeface="Arial Narrow" panose="020B0606020202030204" pitchFamily="34" charset="0"/>
              </a:rPr>
              <a:t>оберіть серед запропонованих надавачів послуг зручний для Вас сервіс та натисніть «Увійти». </a:t>
            </a:r>
          </a:p>
          <a:p>
            <a:r>
              <a:rPr lang="uk-UA" sz="2400" dirty="0" err="1">
                <a:solidFill>
                  <a:srgbClr val="1A1A22"/>
                </a:solidFill>
                <a:latin typeface="Arial Narrow" panose="020B0606020202030204" pitchFamily="34" charset="0"/>
              </a:rPr>
              <a:t>Відскануйте</a:t>
            </a:r>
            <a:r>
              <a:rPr lang="uk-UA" sz="2400" dirty="0">
                <a:solidFill>
                  <a:srgbClr val="1A1A22"/>
                </a:solidFill>
                <a:latin typeface="Arial Narrow" panose="020B0606020202030204" pitchFamily="34" charset="0"/>
              </a:rPr>
              <a:t> через додаток з телефону запропонований </a:t>
            </a:r>
            <a:r>
              <a:rPr lang="en-US" sz="2400" dirty="0">
                <a:solidFill>
                  <a:srgbClr val="1A1A22"/>
                </a:solidFill>
                <a:latin typeface="Arial Narrow" panose="020B0606020202030204" pitchFamily="34" charset="0"/>
              </a:rPr>
              <a:t>QR</a:t>
            </a:r>
            <a:r>
              <a:rPr lang="uk-UA" sz="2400" dirty="0">
                <a:solidFill>
                  <a:srgbClr val="1A1A22"/>
                </a:solidFill>
                <a:latin typeface="Arial Narrow" panose="020B0606020202030204" pitchFamily="34" charset="0"/>
              </a:rPr>
              <a:t>-код та вигадайте пароль для ключа.</a:t>
            </a:r>
          </a:p>
          <a:p>
            <a:r>
              <a:rPr lang="uk-UA" sz="2400" dirty="0" err="1">
                <a:solidFill>
                  <a:srgbClr val="1A1A22"/>
                </a:solidFill>
                <a:latin typeface="Arial Narrow" panose="020B0606020202030204" pitchFamily="34" charset="0"/>
              </a:rPr>
              <a:t>Підтвердіть</a:t>
            </a:r>
            <a:r>
              <a:rPr lang="uk-UA" sz="2400" dirty="0">
                <a:solidFill>
                  <a:srgbClr val="1A1A22"/>
                </a:solidFill>
                <a:latin typeface="Arial Narrow" panose="020B0606020202030204" pitchFamily="34" charset="0"/>
              </a:rPr>
              <a:t> створення хмарного підпису способом, запропонованим Вашим сервісом (у ПриватБанк – це телефонний дзвінок).</a:t>
            </a:r>
            <a:br>
              <a:rPr lang="uk-UA" sz="2400" dirty="0">
                <a:solidFill>
                  <a:srgbClr val="1A1A22"/>
                </a:solidFill>
                <a:latin typeface="Arial Narrow" panose="020B0606020202030204" pitchFamily="34" charset="0"/>
              </a:rPr>
            </a:br>
            <a:endParaRPr lang="uk-UA" sz="2400" dirty="0">
              <a:latin typeface="Arial Narrow" panose="020B0606020202030204" pitchFamily="34" charset="0"/>
            </a:endParaRPr>
          </a:p>
          <a:p>
            <a:endParaRPr lang="uk-UA" sz="2400" dirty="0">
              <a:solidFill>
                <a:srgbClr val="000000"/>
              </a:solidFill>
              <a:latin typeface="Arial Narrow" panose="020B0606020202030204" pitchFamily="34" charset="0"/>
            </a:endParaRPr>
          </a:p>
        </p:txBody>
      </p:sp>
      <p:sp>
        <p:nvSpPr>
          <p:cNvPr id="35" name="TextBox 15"/>
          <p:cNvSpPr txBox="1"/>
          <p:nvPr/>
        </p:nvSpPr>
        <p:spPr>
          <a:xfrm>
            <a:off x="7162800" y="5067300"/>
            <a:ext cx="1219200" cy="1154162"/>
          </a:xfrm>
          <a:prstGeom prst="rect">
            <a:avLst/>
          </a:prstGeom>
        </p:spPr>
        <p:txBody>
          <a:bodyPr wrap="square" lIns="0" tIns="0" rIns="0" bIns="0" rtlCol="0" anchor="t">
            <a:spAutoFit/>
          </a:bodyPr>
          <a:lstStyle/>
          <a:p>
            <a:pPr>
              <a:lnSpc>
                <a:spcPts val="9032"/>
              </a:lnSpc>
            </a:pPr>
            <a:r>
              <a:rPr lang="en-US" sz="8210" dirty="0">
                <a:solidFill>
                  <a:srgbClr val="203965"/>
                </a:solidFill>
                <a:latin typeface="Nunito Sans Bold"/>
              </a:rPr>
              <a:t>02</a:t>
            </a:r>
          </a:p>
        </p:txBody>
      </p:sp>
      <p:sp>
        <p:nvSpPr>
          <p:cNvPr id="37" name="TextBox 19"/>
          <p:cNvSpPr txBox="1"/>
          <p:nvPr/>
        </p:nvSpPr>
        <p:spPr>
          <a:xfrm>
            <a:off x="3505200" y="5524500"/>
            <a:ext cx="3352800" cy="1477328"/>
          </a:xfrm>
          <a:prstGeom prst="rect">
            <a:avLst/>
          </a:prstGeom>
        </p:spPr>
        <p:txBody>
          <a:bodyPr wrap="square" lIns="0" tIns="0" rIns="0" bIns="0" rtlCol="0" anchor="t">
            <a:spAutoFit/>
          </a:bodyPr>
          <a:lstStyle/>
          <a:p>
            <a:r>
              <a:rPr lang="uk-UA" sz="2400" dirty="0">
                <a:latin typeface="Arial Narrow" panose="020B0606020202030204" pitchFamily="34" charset="0"/>
              </a:rPr>
              <a:t>серед запропонованих праворуч варіантів оберіть «Використати хмарний підпис»</a:t>
            </a:r>
            <a:endParaRPr lang="uk-UA" sz="2400" dirty="0">
              <a:solidFill>
                <a:srgbClr val="000000"/>
              </a:solidFill>
              <a:latin typeface="Arial Narrow" panose="020B0606020202030204" pitchFamily="34" charset="0"/>
            </a:endParaRPr>
          </a:p>
        </p:txBody>
      </p:sp>
      <p:sp>
        <p:nvSpPr>
          <p:cNvPr id="39" name="TextBox 18"/>
          <p:cNvSpPr txBox="1"/>
          <p:nvPr/>
        </p:nvSpPr>
        <p:spPr>
          <a:xfrm>
            <a:off x="13106400" y="5067300"/>
            <a:ext cx="1295400" cy="1154162"/>
          </a:xfrm>
          <a:prstGeom prst="rect">
            <a:avLst/>
          </a:prstGeom>
        </p:spPr>
        <p:txBody>
          <a:bodyPr wrap="square" lIns="0" tIns="0" rIns="0" bIns="0" rtlCol="0" anchor="t">
            <a:spAutoFit/>
          </a:bodyPr>
          <a:lstStyle/>
          <a:p>
            <a:pPr>
              <a:lnSpc>
                <a:spcPts val="9032"/>
              </a:lnSpc>
            </a:pPr>
            <a:r>
              <a:rPr lang="uk-UA" sz="8210" dirty="0">
                <a:solidFill>
                  <a:srgbClr val="203965"/>
                </a:solidFill>
                <a:latin typeface="Nunito Sans Bold"/>
              </a:rPr>
              <a:t>03</a:t>
            </a:r>
            <a:endParaRPr lang="en-US" sz="8210" dirty="0">
              <a:solidFill>
                <a:srgbClr val="203965"/>
              </a:solidFill>
              <a:latin typeface="Nunito Sans Bold"/>
            </a:endParaRPr>
          </a:p>
        </p:txBody>
      </p:sp>
      <p:sp>
        <p:nvSpPr>
          <p:cNvPr id="18" name="Прямоугольник 17"/>
          <p:cNvSpPr/>
          <p:nvPr/>
        </p:nvSpPr>
        <p:spPr>
          <a:xfrm>
            <a:off x="14401800" y="5448300"/>
            <a:ext cx="3149600" cy="2677656"/>
          </a:xfrm>
          <a:prstGeom prst="rect">
            <a:avLst/>
          </a:prstGeom>
        </p:spPr>
        <p:txBody>
          <a:bodyPr wrap="square">
            <a:spAutoFit/>
          </a:bodyPr>
          <a:lstStyle/>
          <a:p>
            <a:r>
              <a:rPr lang="uk-UA" sz="2400" dirty="0">
                <a:solidFill>
                  <a:srgbClr val="1A1A22"/>
                </a:solidFill>
                <a:latin typeface="Arial Narrow" panose="020B0606020202030204" pitchFamily="34" charset="0"/>
              </a:rPr>
              <a:t>повторно </a:t>
            </a:r>
            <a:r>
              <a:rPr lang="uk-UA" sz="2400" dirty="0" err="1">
                <a:solidFill>
                  <a:srgbClr val="1A1A22"/>
                </a:solidFill>
                <a:latin typeface="Arial Narrow" panose="020B0606020202030204" pitchFamily="34" charset="0"/>
              </a:rPr>
              <a:t>відскануйте</a:t>
            </a:r>
            <a:r>
              <a:rPr lang="uk-UA" sz="2400" dirty="0">
                <a:solidFill>
                  <a:srgbClr val="1A1A22"/>
                </a:solidFill>
                <a:latin typeface="Arial Narrow" panose="020B0606020202030204" pitchFamily="34" charset="0"/>
              </a:rPr>
              <a:t> </a:t>
            </a:r>
            <a:r>
              <a:rPr lang="en-US" sz="2400" dirty="0">
                <a:solidFill>
                  <a:srgbClr val="1A1A22"/>
                </a:solidFill>
                <a:latin typeface="Arial Narrow" panose="020B0606020202030204" pitchFamily="34" charset="0"/>
              </a:rPr>
              <a:t>QR</a:t>
            </a:r>
            <a:r>
              <a:rPr lang="uk-UA" sz="2400" dirty="0">
                <a:solidFill>
                  <a:srgbClr val="1A1A22"/>
                </a:solidFill>
                <a:latin typeface="Arial Narrow" panose="020B0606020202030204" pitchFamily="34" charset="0"/>
              </a:rPr>
              <a:t>-код та введіть пароль. </a:t>
            </a:r>
          </a:p>
          <a:p>
            <a:r>
              <a:rPr lang="uk-UA" sz="2400" dirty="0">
                <a:solidFill>
                  <a:srgbClr val="1A1A22"/>
                </a:solidFill>
                <a:latin typeface="Arial Narrow" panose="020B0606020202030204" pitchFamily="34" charset="0"/>
              </a:rPr>
              <a:t>Увійдіть до Вашої електронного кабінету</a:t>
            </a:r>
            <a:endParaRPr lang="uk-UA" sz="2400" dirty="0">
              <a:latin typeface="Arial Narrow" panose="020B0606020202030204" pitchFamily="34" charset="0"/>
            </a:endParaRPr>
          </a:p>
          <a:p>
            <a:endParaRPr lang="uk-UA" sz="2400" dirty="0">
              <a:solidFill>
                <a:srgbClr val="1A1A22"/>
              </a:solidFill>
              <a:latin typeface="Arial Narrow" panose="020B0606020202030204" pitchFamily="34" charset="0"/>
            </a:endParaRPr>
          </a:p>
          <a:p>
            <a:r>
              <a:rPr lang="uk-UA" sz="2400" dirty="0">
                <a:solidFill>
                  <a:srgbClr val="1A1A22"/>
                </a:solidFill>
                <a:latin typeface="Arial Narrow" panose="020B0606020202030204" pitchFamily="34" charset="0"/>
              </a:rPr>
              <a:t> </a:t>
            </a:r>
            <a:endParaRPr lang="uk-UA" sz="2400" dirty="0">
              <a:latin typeface="Arial Narrow" panose="020B0606020202030204" pitchFamily="34" charset="0"/>
            </a:endParaRPr>
          </a:p>
        </p:txBody>
      </p:sp>
    </p:spTree>
    <p:extLst>
      <p:ext uri="{BB962C8B-B14F-4D97-AF65-F5344CB8AC3E}">
        <p14:creationId xmlns:p14="http://schemas.microsoft.com/office/powerpoint/2010/main" val="366930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p:nvPr/>
        </p:nvGrpSpPr>
        <p:grpSpPr>
          <a:xfrm rot="10800000">
            <a:off x="0" y="-43545"/>
            <a:ext cx="8153400" cy="1644049"/>
            <a:chOff x="0" y="0"/>
            <a:chExt cx="2806665" cy="2709333"/>
          </a:xfrm>
          <a:solidFill>
            <a:srgbClr val="D4AF38"/>
          </a:solidFill>
        </p:grpSpPr>
        <p:sp>
          <p:nvSpPr>
            <p:cNvPr id="10" name="Freeform 3"/>
            <p:cNvSpPr/>
            <p:nvPr/>
          </p:nvSpPr>
          <p:spPr>
            <a:xfrm>
              <a:off x="0" y="0"/>
              <a:ext cx="2806665" cy="2709333"/>
            </a:xfrm>
            <a:custGeom>
              <a:avLst/>
              <a:gdLst/>
              <a:ahLst/>
              <a:cxnLst/>
              <a:rect l="l" t="t" r="r" b="b"/>
              <a:pathLst>
                <a:path w="2806665" h="2709333">
                  <a:moveTo>
                    <a:pt x="0" y="0"/>
                  </a:moveTo>
                  <a:lnTo>
                    <a:pt x="2806665" y="0"/>
                  </a:lnTo>
                  <a:lnTo>
                    <a:pt x="2806665" y="2709333"/>
                  </a:lnTo>
                  <a:lnTo>
                    <a:pt x="0" y="2709333"/>
                  </a:lnTo>
                  <a:lnTo>
                    <a:pt x="0" y="0"/>
                  </a:lnTo>
                </a:path>
              </a:pathLst>
            </a:custGeom>
            <a:grpFill/>
          </p:spPr>
        </p:sp>
        <p:sp>
          <p:nvSpPr>
            <p:cNvPr id="11" name="TextBox 4"/>
            <p:cNvSpPr txBox="1"/>
            <p:nvPr/>
          </p:nvSpPr>
          <p:spPr>
            <a:xfrm>
              <a:off x="0" y="-28575"/>
              <a:ext cx="812800" cy="841375"/>
            </a:xfrm>
            <a:prstGeom prst="rect">
              <a:avLst/>
            </a:prstGeom>
            <a:grpFill/>
          </p:spPr>
          <p:txBody>
            <a:bodyPr lIns="50800" tIns="50800" rIns="50800" bIns="50800" rtlCol="0" anchor="ctr"/>
            <a:lstStyle/>
            <a:p>
              <a:pPr algn="ctr">
                <a:lnSpc>
                  <a:spcPts val="2357"/>
                </a:lnSpc>
              </a:pPr>
              <a:endParaRPr>
                <a:solidFill>
                  <a:schemeClr val="tx2"/>
                </a:solidFill>
              </a:endParaRPr>
            </a:p>
          </p:txBody>
        </p:sp>
      </p:grpSp>
      <p:grpSp>
        <p:nvGrpSpPr>
          <p:cNvPr id="19" name="Group 2"/>
          <p:cNvGrpSpPr/>
          <p:nvPr/>
        </p:nvGrpSpPr>
        <p:grpSpPr>
          <a:xfrm>
            <a:off x="17526000" y="4229100"/>
            <a:ext cx="152400" cy="5829300"/>
            <a:chOff x="0" y="0"/>
            <a:chExt cx="10381979" cy="9948380"/>
          </a:xfrm>
        </p:grpSpPr>
        <p:sp>
          <p:nvSpPr>
            <p:cNvPr id="20" name="Freeform 3"/>
            <p:cNvSpPr/>
            <p:nvPr/>
          </p:nvSpPr>
          <p:spPr>
            <a:xfrm>
              <a:off x="0" y="0"/>
              <a:ext cx="10381996" cy="9948418"/>
            </a:xfrm>
            <a:custGeom>
              <a:avLst/>
              <a:gdLst/>
              <a:ahLst/>
              <a:cxnLst/>
              <a:rect l="l" t="t" r="r" b="b"/>
              <a:pathLst>
                <a:path w="10381996" h="9948418">
                  <a:moveTo>
                    <a:pt x="0" y="0"/>
                  </a:moveTo>
                  <a:lnTo>
                    <a:pt x="10381996" y="0"/>
                  </a:lnTo>
                  <a:lnTo>
                    <a:pt x="10381996" y="9948418"/>
                  </a:lnTo>
                  <a:lnTo>
                    <a:pt x="0" y="9948418"/>
                  </a:lnTo>
                  <a:lnTo>
                    <a:pt x="0" y="0"/>
                  </a:lnTo>
                  <a:close/>
                </a:path>
              </a:pathLst>
            </a:custGeom>
            <a:blipFill>
              <a:blip r:embed="rId2"/>
              <a:stretch>
                <a:fillRect l="-21847" r="-21847"/>
              </a:stretch>
            </a:blipFill>
          </p:spPr>
        </p:sp>
      </p:grpSp>
      <p:sp>
        <p:nvSpPr>
          <p:cNvPr id="2" name="TextBox 1"/>
          <p:cNvSpPr txBox="1"/>
          <p:nvPr/>
        </p:nvSpPr>
        <p:spPr>
          <a:xfrm>
            <a:off x="1295400" y="571500"/>
            <a:ext cx="6477000" cy="523220"/>
          </a:xfrm>
          <a:prstGeom prst="rect">
            <a:avLst/>
          </a:prstGeom>
          <a:noFill/>
        </p:spPr>
        <p:txBody>
          <a:bodyPr wrap="square" rtlCol="0">
            <a:spAutoFit/>
          </a:bodyPr>
          <a:lstStyle/>
          <a:p>
            <a:r>
              <a:rPr lang="uk-UA" sz="2800" dirty="0">
                <a:latin typeface="Arial Black" panose="020B0A04020102020204" pitchFamily="34" charset="0"/>
              </a:rPr>
              <a:t>НОВІ МОЖЛИВОСТІ У РЕЄСТРІ</a:t>
            </a:r>
          </a:p>
        </p:txBody>
      </p:sp>
      <p:grpSp>
        <p:nvGrpSpPr>
          <p:cNvPr id="4" name="Группа 3"/>
          <p:cNvGrpSpPr/>
          <p:nvPr/>
        </p:nvGrpSpPr>
        <p:grpSpPr>
          <a:xfrm>
            <a:off x="1066800" y="2019300"/>
            <a:ext cx="6324600" cy="2819400"/>
            <a:chOff x="1219200" y="2933700"/>
            <a:chExt cx="8708572" cy="3995854"/>
          </a:xfrm>
        </p:grpSpPr>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9225" t="61156" r="6119"/>
            <a:stretch/>
          </p:blipFill>
          <p:spPr>
            <a:xfrm>
              <a:off x="1219200" y="2933700"/>
              <a:ext cx="8708572" cy="3995854"/>
            </a:xfrm>
            <a:prstGeom prst="rect">
              <a:avLst/>
            </a:prstGeom>
          </p:spPr>
        </p:pic>
        <p:sp>
          <p:nvSpPr>
            <p:cNvPr id="13" name="Стрелка влево 12"/>
            <p:cNvSpPr/>
            <p:nvPr/>
          </p:nvSpPr>
          <p:spPr>
            <a:xfrm rot="19138138">
              <a:off x="3768493" y="5796855"/>
              <a:ext cx="11430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Блок-схема: узел 14"/>
            <p:cNvSpPr/>
            <p:nvPr/>
          </p:nvSpPr>
          <p:spPr>
            <a:xfrm>
              <a:off x="6324600" y="5143500"/>
              <a:ext cx="957943" cy="983484"/>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2"/>
                  </a:solidFill>
                  <a:latin typeface="Arial Black" panose="020B0A04020102020204" pitchFamily="34" charset="0"/>
                </a:rPr>
                <a:t>1</a:t>
              </a:r>
              <a:endParaRPr lang="uk-UA" sz="4800" dirty="0">
                <a:solidFill>
                  <a:schemeClr val="tx2"/>
                </a:solidFill>
                <a:latin typeface="Arial Black" panose="020B0A04020102020204" pitchFamily="34" charset="0"/>
              </a:endParaRPr>
            </a:p>
          </p:txBody>
        </p:sp>
      </p:grpSp>
      <p:grpSp>
        <p:nvGrpSpPr>
          <p:cNvPr id="16" name="Группа 15"/>
          <p:cNvGrpSpPr/>
          <p:nvPr/>
        </p:nvGrpSpPr>
        <p:grpSpPr>
          <a:xfrm>
            <a:off x="8001000" y="2247900"/>
            <a:ext cx="6172200" cy="3505200"/>
            <a:chOff x="9296400" y="4533900"/>
            <a:chExt cx="8685951" cy="5061857"/>
          </a:xfrm>
        </p:grpSpPr>
        <p:pic>
          <p:nvPicPr>
            <p:cNvPr id="17" name="Рисунок 16"/>
            <p:cNvPicPr>
              <a:picLocks noChangeAspect="1"/>
            </p:cNvPicPr>
            <p:nvPr/>
          </p:nvPicPr>
          <p:blipFill rotWithShape="1">
            <a:blip r:embed="rId4">
              <a:extLst>
                <a:ext uri="{28A0092B-C50C-407E-A947-70E740481C1C}">
                  <a14:useLocalDpi xmlns:a14="http://schemas.microsoft.com/office/drawing/2010/main" val="0"/>
                </a:ext>
              </a:extLst>
            </a:blip>
            <a:srcRect l="11816" t="11852" r="6772" b="41164"/>
            <a:stretch/>
          </p:blipFill>
          <p:spPr>
            <a:xfrm>
              <a:off x="9296400" y="4762500"/>
              <a:ext cx="8374743" cy="4833257"/>
            </a:xfrm>
            <a:prstGeom prst="rect">
              <a:avLst/>
            </a:prstGeom>
          </p:spPr>
        </p:pic>
        <p:sp>
          <p:nvSpPr>
            <p:cNvPr id="18" name="Стрелка влево 17"/>
            <p:cNvSpPr/>
            <p:nvPr/>
          </p:nvSpPr>
          <p:spPr>
            <a:xfrm rot="19158208">
              <a:off x="15924951" y="7725365"/>
              <a:ext cx="6096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Стрелка влево 20"/>
            <p:cNvSpPr/>
            <p:nvPr/>
          </p:nvSpPr>
          <p:spPr>
            <a:xfrm rot="19158208">
              <a:off x="13943750" y="7649164"/>
              <a:ext cx="6096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Стрелка влево 21"/>
            <p:cNvSpPr/>
            <p:nvPr/>
          </p:nvSpPr>
          <p:spPr>
            <a:xfrm rot="19158208">
              <a:off x="11962550" y="7649164"/>
              <a:ext cx="6096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Стрелка влево 22"/>
            <p:cNvSpPr/>
            <p:nvPr/>
          </p:nvSpPr>
          <p:spPr>
            <a:xfrm rot="19158208">
              <a:off x="17372751" y="5439364"/>
              <a:ext cx="6096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Стрелка влево 23"/>
            <p:cNvSpPr/>
            <p:nvPr/>
          </p:nvSpPr>
          <p:spPr>
            <a:xfrm rot="19158208">
              <a:off x="11962551" y="8411164"/>
              <a:ext cx="6096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Стрелка влево 24"/>
            <p:cNvSpPr/>
            <p:nvPr/>
          </p:nvSpPr>
          <p:spPr>
            <a:xfrm rot="19158208">
              <a:off x="13638951" y="8868364"/>
              <a:ext cx="6096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Блок-схема: узел 25"/>
            <p:cNvSpPr/>
            <p:nvPr/>
          </p:nvSpPr>
          <p:spPr>
            <a:xfrm>
              <a:off x="15240000" y="4533900"/>
              <a:ext cx="990600" cy="981670"/>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2</a:t>
              </a:r>
            </a:p>
          </p:txBody>
        </p:sp>
      </p:grpSp>
      <p:grpSp>
        <p:nvGrpSpPr>
          <p:cNvPr id="5" name="Группа 4"/>
          <p:cNvGrpSpPr/>
          <p:nvPr/>
        </p:nvGrpSpPr>
        <p:grpSpPr>
          <a:xfrm>
            <a:off x="838200" y="6134100"/>
            <a:ext cx="9712092" cy="2917371"/>
            <a:chOff x="609599" y="874485"/>
            <a:chExt cx="9712092" cy="2917371"/>
          </a:xfrm>
        </p:grpSpPr>
        <p:pic>
          <p:nvPicPr>
            <p:cNvPr id="27" name="Рисунок 26"/>
            <p:cNvPicPr>
              <a:picLocks noChangeAspect="1"/>
            </p:cNvPicPr>
            <p:nvPr/>
          </p:nvPicPr>
          <p:blipFill rotWithShape="1">
            <a:blip r:embed="rId5">
              <a:extLst>
                <a:ext uri="{28A0092B-C50C-407E-A947-70E740481C1C}">
                  <a14:useLocalDpi xmlns:a14="http://schemas.microsoft.com/office/drawing/2010/main" val="0"/>
                </a:ext>
              </a:extLst>
            </a:blip>
            <a:srcRect l="11974" t="67873" r="4424" b="5290"/>
            <a:stretch/>
          </p:blipFill>
          <p:spPr>
            <a:xfrm>
              <a:off x="609599" y="874485"/>
              <a:ext cx="9088360" cy="2917371"/>
            </a:xfrm>
            <a:prstGeom prst="rect">
              <a:avLst/>
            </a:prstGeom>
          </p:spPr>
        </p:pic>
        <p:sp>
          <p:nvSpPr>
            <p:cNvPr id="28" name="Стрелка влево 27"/>
            <p:cNvSpPr/>
            <p:nvPr/>
          </p:nvSpPr>
          <p:spPr>
            <a:xfrm rot="19138138">
              <a:off x="9178691" y="2709956"/>
              <a:ext cx="11430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Блок-схема: узел 28"/>
            <p:cNvSpPr/>
            <p:nvPr/>
          </p:nvSpPr>
          <p:spPr>
            <a:xfrm>
              <a:off x="8153400" y="1714500"/>
              <a:ext cx="990600" cy="981670"/>
            </a:xfrm>
            <a:prstGeom prst="flowChartConnector">
              <a:avLst/>
            </a:prstGeom>
            <a:solidFill>
              <a:srgbClr val="FFC000"/>
            </a:solidFill>
            <a:ln>
              <a:solidFill>
                <a:srgbClr val="D4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tx2"/>
                  </a:solidFill>
                  <a:latin typeface="Arial Black" panose="020B0A04020102020204" pitchFamily="34" charset="0"/>
                </a:rPr>
                <a:t>3</a:t>
              </a:r>
            </a:p>
          </p:txBody>
        </p:sp>
      </p:grpSp>
      <p:sp>
        <p:nvSpPr>
          <p:cNvPr id="48" name="Прямоугольник 47"/>
          <p:cNvSpPr/>
          <p:nvPr/>
        </p:nvSpPr>
        <p:spPr>
          <a:xfrm>
            <a:off x="15011400" y="876300"/>
            <a:ext cx="3048000" cy="3139321"/>
          </a:xfrm>
          <a:prstGeom prst="rect">
            <a:avLst/>
          </a:prstGeom>
        </p:spPr>
        <p:txBody>
          <a:bodyPr wrap="square">
            <a:spAutoFit/>
          </a:bodyPr>
          <a:lstStyle/>
          <a:p>
            <a:r>
              <a:rPr lang="uk-UA" dirty="0">
                <a:solidFill>
                  <a:srgbClr val="334A58"/>
                </a:solidFill>
                <a:latin typeface="Arial Black" panose="020B0A04020102020204" pitchFamily="34" charset="0"/>
              </a:rPr>
              <a:t>Опція </a:t>
            </a:r>
          </a:p>
          <a:p>
            <a:r>
              <a:rPr lang="uk-UA" dirty="0">
                <a:solidFill>
                  <a:srgbClr val="334A58"/>
                </a:solidFill>
                <a:latin typeface="Arial Black" panose="020B0A04020102020204" pitchFamily="34" charset="0"/>
              </a:rPr>
              <a:t>«Дані для декларації» допоможе Вам зібрати</a:t>
            </a:r>
            <a:r>
              <a:rPr lang="ru-RU" dirty="0">
                <a:solidFill>
                  <a:srgbClr val="334A58"/>
                </a:solidFill>
                <a:latin typeface="Arial Black" panose="020B0A04020102020204" pitchFamily="34" charset="0"/>
              </a:rPr>
              <a:t> </a:t>
            </a:r>
            <a:r>
              <a:rPr lang="uk-UA" dirty="0">
                <a:solidFill>
                  <a:srgbClr val="334A58"/>
                </a:solidFill>
                <a:latin typeface="Arial Black" panose="020B0A04020102020204" pitchFamily="34" charset="0"/>
              </a:rPr>
              <a:t>інформацію</a:t>
            </a:r>
            <a:r>
              <a:rPr lang="ru-RU" dirty="0">
                <a:solidFill>
                  <a:srgbClr val="334A58"/>
                </a:solidFill>
                <a:latin typeface="Arial Black" panose="020B0A04020102020204" pitchFamily="34" charset="0"/>
              </a:rPr>
              <a:t> з </a:t>
            </a:r>
            <a:r>
              <a:rPr lang="uk-UA" dirty="0">
                <a:solidFill>
                  <a:srgbClr val="334A58"/>
                </a:solidFill>
                <a:latin typeface="Arial Black" panose="020B0A04020102020204" pitchFamily="34" charset="0"/>
              </a:rPr>
              <a:t>реєстрів</a:t>
            </a:r>
            <a:r>
              <a:rPr lang="ru-RU" dirty="0">
                <a:solidFill>
                  <a:srgbClr val="334A58"/>
                </a:solidFill>
                <a:latin typeface="Arial Black" panose="020B0A04020102020204" pitchFamily="34" charset="0"/>
              </a:rPr>
              <a:t>, баз </a:t>
            </a:r>
            <a:r>
              <a:rPr lang="uk-UA" dirty="0">
                <a:solidFill>
                  <a:srgbClr val="334A58"/>
                </a:solidFill>
                <a:latin typeface="Arial Black" panose="020B0A04020102020204" pitchFamily="34" charset="0"/>
              </a:rPr>
              <a:t>даних</a:t>
            </a:r>
            <a:r>
              <a:rPr lang="ru-RU" dirty="0">
                <a:solidFill>
                  <a:srgbClr val="334A58"/>
                </a:solidFill>
                <a:latin typeface="Arial Black" panose="020B0A04020102020204" pitchFamily="34" charset="0"/>
              </a:rPr>
              <a:t>, яку Ви можете </a:t>
            </a:r>
            <a:r>
              <a:rPr lang="uk-UA" dirty="0">
                <a:solidFill>
                  <a:srgbClr val="334A58"/>
                </a:solidFill>
                <a:latin typeface="Arial Black" panose="020B0A04020102020204" pitchFamily="34" charset="0"/>
              </a:rPr>
              <a:t>використати</a:t>
            </a:r>
            <a:r>
              <a:rPr lang="ru-RU" dirty="0">
                <a:solidFill>
                  <a:srgbClr val="334A58"/>
                </a:solidFill>
                <a:latin typeface="Arial Black" panose="020B0A04020102020204" pitchFamily="34" charset="0"/>
              </a:rPr>
              <a:t> для </a:t>
            </a:r>
            <a:r>
              <a:rPr lang="uk-UA" dirty="0">
                <a:solidFill>
                  <a:srgbClr val="334A58"/>
                </a:solidFill>
                <a:latin typeface="Arial Black" panose="020B0A04020102020204" pitchFamily="34" charset="0"/>
              </a:rPr>
              <a:t>заповнення</a:t>
            </a:r>
            <a:r>
              <a:rPr lang="ru-RU" dirty="0">
                <a:solidFill>
                  <a:srgbClr val="334A58"/>
                </a:solidFill>
                <a:latin typeface="Arial Black" panose="020B0A04020102020204" pitchFamily="34" charset="0"/>
              </a:rPr>
              <a:t> </a:t>
            </a:r>
            <a:r>
              <a:rPr lang="uk-UA" dirty="0">
                <a:solidFill>
                  <a:srgbClr val="334A58"/>
                </a:solidFill>
                <a:latin typeface="Arial Black" panose="020B0A04020102020204" pitchFamily="34" charset="0"/>
              </a:rPr>
              <a:t>чернетки</a:t>
            </a:r>
            <a:r>
              <a:rPr lang="ru-RU" dirty="0">
                <a:solidFill>
                  <a:srgbClr val="334A58"/>
                </a:solidFill>
                <a:latin typeface="Arial Black" panose="020B0A04020102020204" pitchFamily="34" charset="0"/>
              </a:rPr>
              <a:t> </a:t>
            </a:r>
            <a:r>
              <a:rPr lang="uk-UA" dirty="0">
                <a:solidFill>
                  <a:srgbClr val="334A58"/>
                </a:solidFill>
                <a:latin typeface="Arial Black" panose="020B0A04020102020204" pitchFamily="34" charset="0"/>
              </a:rPr>
              <a:t>декларації</a:t>
            </a:r>
            <a:r>
              <a:rPr lang="ru-RU" dirty="0">
                <a:solidFill>
                  <a:srgbClr val="334A58"/>
                </a:solidFill>
                <a:latin typeface="Arial Black" panose="020B0A04020102020204" pitchFamily="34" charset="0"/>
              </a:rPr>
              <a:t> та </a:t>
            </a:r>
            <a:r>
              <a:rPr lang="uk-UA" dirty="0">
                <a:solidFill>
                  <a:srgbClr val="334A58"/>
                </a:solidFill>
                <a:latin typeface="Arial Black" panose="020B0A04020102020204" pitchFamily="34" charset="0"/>
              </a:rPr>
              <a:t>її</a:t>
            </a:r>
            <a:r>
              <a:rPr lang="ru-RU" dirty="0">
                <a:solidFill>
                  <a:srgbClr val="334A58"/>
                </a:solidFill>
                <a:latin typeface="Arial Black" panose="020B0A04020102020204" pitchFamily="34" charset="0"/>
              </a:rPr>
              <a:t> </a:t>
            </a:r>
            <a:r>
              <a:rPr lang="uk-UA" dirty="0" err="1">
                <a:solidFill>
                  <a:srgbClr val="334A58"/>
                </a:solidFill>
                <a:latin typeface="Arial Black" panose="020B0A04020102020204" pitchFamily="34" charset="0"/>
              </a:rPr>
              <a:t>автозаповнення</a:t>
            </a:r>
            <a:r>
              <a:rPr lang="ru-RU" dirty="0">
                <a:solidFill>
                  <a:srgbClr val="334A58"/>
                </a:solidFill>
                <a:latin typeface="Arial Black" panose="020B0A04020102020204" pitchFamily="34" charset="0"/>
              </a:rPr>
              <a:t>.</a:t>
            </a:r>
          </a:p>
        </p:txBody>
      </p:sp>
      <p:grpSp>
        <p:nvGrpSpPr>
          <p:cNvPr id="52" name="Группа 51"/>
          <p:cNvGrpSpPr/>
          <p:nvPr/>
        </p:nvGrpSpPr>
        <p:grpSpPr>
          <a:xfrm>
            <a:off x="8534400" y="419100"/>
            <a:ext cx="6313714" cy="1698173"/>
            <a:chOff x="8229600" y="212271"/>
            <a:chExt cx="6313714" cy="1698173"/>
          </a:xfrm>
        </p:grpSpPr>
        <p:pic>
          <p:nvPicPr>
            <p:cNvPr id="49" name="Рисунок 48"/>
            <p:cNvPicPr>
              <a:picLocks noChangeAspect="1"/>
            </p:cNvPicPr>
            <p:nvPr/>
          </p:nvPicPr>
          <p:blipFill rotWithShape="1">
            <a:blip r:embed="rId6"/>
            <a:srcRect l="11111" t="10441" r="54365" b="73051"/>
            <a:stretch/>
          </p:blipFill>
          <p:spPr>
            <a:xfrm>
              <a:off x="8229600" y="212271"/>
              <a:ext cx="6313714" cy="1698173"/>
            </a:xfrm>
            <a:prstGeom prst="rect">
              <a:avLst/>
            </a:prstGeom>
          </p:spPr>
        </p:pic>
        <p:sp>
          <p:nvSpPr>
            <p:cNvPr id="50" name="Стрелка влево 49"/>
            <p:cNvSpPr/>
            <p:nvPr/>
          </p:nvSpPr>
          <p:spPr>
            <a:xfrm rot="18266241">
              <a:off x="13611446" y="567732"/>
              <a:ext cx="11430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1" name="Овал 50"/>
            <p:cNvSpPr/>
            <p:nvPr/>
          </p:nvSpPr>
          <p:spPr>
            <a:xfrm>
              <a:off x="12649200" y="1431471"/>
              <a:ext cx="1752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53" name="Прямоугольник 52"/>
          <p:cNvSpPr/>
          <p:nvPr/>
        </p:nvSpPr>
        <p:spPr>
          <a:xfrm>
            <a:off x="1066800" y="5067300"/>
            <a:ext cx="6553200" cy="923330"/>
          </a:xfrm>
          <a:prstGeom prst="rect">
            <a:avLst/>
          </a:prstGeom>
        </p:spPr>
        <p:txBody>
          <a:bodyPr wrap="square">
            <a:spAutoFit/>
          </a:bodyPr>
          <a:lstStyle/>
          <a:p>
            <a:r>
              <a:rPr lang="uk-UA" dirty="0">
                <a:solidFill>
                  <a:srgbClr val="334A58"/>
                </a:solidFill>
                <a:latin typeface="Arial Black" panose="020B0A04020102020204" pitchFamily="34" charset="0"/>
              </a:rPr>
              <a:t>необхідно</a:t>
            </a:r>
            <a:r>
              <a:rPr lang="ru-RU" dirty="0">
                <a:solidFill>
                  <a:srgbClr val="334A58"/>
                </a:solidFill>
                <a:latin typeface="Arial Black" panose="020B0A04020102020204" pitchFamily="34" charset="0"/>
              </a:rPr>
              <a:t> обрати </a:t>
            </a:r>
            <a:r>
              <a:rPr lang="uk-UA" dirty="0">
                <a:solidFill>
                  <a:srgbClr val="334A58"/>
                </a:solidFill>
                <a:latin typeface="Arial Black" panose="020B0A04020102020204" pitchFamily="34" charset="0"/>
              </a:rPr>
              <a:t>рік</a:t>
            </a:r>
            <a:r>
              <a:rPr lang="ru-RU" dirty="0">
                <a:solidFill>
                  <a:srgbClr val="334A58"/>
                </a:solidFill>
                <a:latin typeface="Arial Black" panose="020B0A04020102020204" pitchFamily="34" charset="0"/>
              </a:rPr>
              <a:t>, за </a:t>
            </a:r>
            <a:r>
              <a:rPr lang="uk-UA" dirty="0">
                <a:solidFill>
                  <a:srgbClr val="334A58"/>
                </a:solidFill>
                <a:latin typeface="Arial Black" panose="020B0A04020102020204" pitchFamily="34" charset="0"/>
              </a:rPr>
              <a:t>який</a:t>
            </a:r>
            <a:r>
              <a:rPr lang="ru-RU" dirty="0">
                <a:solidFill>
                  <a:srgbClr val="334A58"/>
                </a:solidFill>
                <a:latin typeface="Arial Black" panose="020B0A04020102020204" pitchFamily="34" charset="0"/>
              </a:rPr>
              <a:t> буде подано </a:t>
            </a:r>
            <a:r>
              <a:rPr lang="uk-UA" dirty="0">
                <a:solidFill>
                  <a:srgbClr val="334A58"/>
                </a:solidFill>
                <a:latin typeface="Arial Black" panose="020B0A04020102020204" pitchFamily="34" charset="0"/>
              </a:rPr>
              <a:t>декларацію</a:t>
            </a:r>
            <a:r>
              <a:rPr lang="ru-RU" dirty="0">
                <a:solidFill>
                  <a:srgbClr val="334A58"/>
                </a:solidFill>
                <a:latin typeface="Arial Black" panose="020B0A04020102020204" pitchFamily="34" charset="0"/>
              </a:rPr>
              <a:t> - «2024», та </a:t>
            </a:r>
            <a:r>
              <a:rPr lang="uk-UA" dirty="0">
                <a:solidFill>
                  <a:srgbClr val="334A58"/>
                </a:solidFill>
                <a:latin typeface="Arial Black" panose="020B0A04020102020204" pitchFamily="34" charset="0"/>
              </a:rPr>
              <a:t>натиснути</a:t>
            </a:r>
            <a:r>
              <a:rPr lang="ru-RU" dirty="0">
                <a:solidFill>
                  <a:srgbClr val="334A58"/>
                </a:solidFill>
                <a:latin typeface="Arial Black" panose="020B0A04020102020204" pitchFamily="34" charset="0"/>
              </a:rPr>
              <a:t> </a:t>
            </a:r>
          </a:p>
          <a:p>
            <a:r>
              <a:rPr lang="ru-RU" dirty="0">
                <a:solidFill>
                  <a:srgbClr val="334A58"/>
                </a:solidFill>
                <a:latin typeface="Arial Black" panose="020B0A04020102020204" pitchFamily="34" charset="0"/>
              </a:rPr>
              <a:t>«</a:t>
            </a:r>
            <a:r>
              <a:rPr lang="uk-UA" dirty="0">
                <a:solidFill>
                  <a:srgbClr val="334A58"/>
                </a:solidFill>
                <a:latin typeface="Arial Black" panose="020B0A04020102020204" pitchFamily="34" charset="0"/>
              </a:rPr>
              <a:t>Сформувати</a:t>
            </a:r>
            <a:r>
              <a:rPr lang="ru-RU" dirty="0">
                <a:solidFill>
                  <a:srgbClr val="334A58"/>
                </a:solidFill>
                <a:latin typeface="Arial Black" panose="020B0A04020102020204" pitchFamily="34" charset="0"/>
              </a:rPr>
              <a:t> </a:t>
            </a:r>
            <a:r>
              <a:rPr lang="uk-UA" dirty="0">
                <a:solidFill>
                  <a:srgbClr val="334A58"/>
                </a:solidFill>
                <a:latin typeface="Arial Black" panose="020B0A04020102020204" pitchFamily="34" charset="0"/>
              </a:rPr>
              <a:t>довідку</a:t>
            </a:r>
            <a:r>
              <a:rPr lang="ru-RU" dirty="0">
                <a:solidFill>
                  <a:srgbClr val="334A58"/>
                </a:solidFill>
                <a:latin typeface="Arial Black" panose="020B0A04020102020204" pitchFamily="34" charset="0"/>
              </a:rPr>
              <a:t>»</a:t>
            </a:r>
            <a:endParaRPr lang="uk-UA" dirty="0">
              <a:latin typeface="Arial Black" panose="020B0A04020102020204" pitchFamily="34" charset="0"/>
            </a:endParaRPr>
          </a:p>
        </p:txBody>
      </p:sp>
      <p:sp>
        <p:nvSpPr>
          <p:cNvPr id="54" name="Прямоугольник 53"/>
          <p:cNvSpPr/>
          <p:nvPr/>
        </p:nvSpPr>
        <p:spPr>
          <a:xfrm>
            <a:off x="10972800" y="6286500"/>
            <a:ext cx="6400800" cy="2677656"/>
          </a:xfrm>
          <a:prstGeom prst="rect">
            <a:avLst/>
          </a:prstGeom>
        </p:spPr>
        <p:txBody>
          <a:bodyPr wrap="square">
            <a:spAutoFit/>
          </a:bodyPr>
          <a:lstStyle/>
          <a:p>
            <a:r>
              <a:rPr lang="uk-UA" sz="2800" dirty="0">
                <a:solidFill>
                  <a:srgbClr val="334A58"/>
                </a:solidFill>
                <a:latin typeface="Arial Narrow" panose="020B0606020202030204" pitchFamily="34" charset="0"/>
              </a:rPr>
              <a:t>Для збору інформації про Ваших членів сім’ї, яких Ви зазначаєте у </a:t>
            </a:r>
            <a:r>
              <a:rPr lang="uk-UA" sz="2800" b="1" dirty="0">
                <a:solidFill>
                  <a:srgbClr val="334A58"/>
                </a:solidFill>
                <a:latin typeface="Arial Narrow" panose="020B0606020202030204" pitchFamily="34" charset="0"/>
              </a:rPr>
              <a:t>Розділі 2.2</a:t>
            </a:r>
            <a:r>
              <a:rPr lang="uk-UA" sz="2800" dirty="0">
                <a:solidFill>
                  <a:srgbClr val="334A58"/>
                </a:solidFill>
                <a:latin typeface="Arial Narrow" panose="020B0606020202030204" pitchFamily="34" charset="0"/>
              </a:rPr>
              <a:t>, при формуванні довідки необхідно вказати дані про таких осіб та отримати від них погодження через мобільний застосунок «Дія»</a:t>
            </a:r>
            <a:endParaRPr lang="uk-UA" sz="2800" dirty="0">
              <a:latin typeface="Arial Narrow" panose="020B0606020202030204" pitchFamily="34" charset="0"/>
            </a:endParaRPr>
          </a:p>
        </p:txBody>
      </p:sp>
    </p:spTree>
    <p:extLst>
      <p:ext uri="{BB962C8B-B14F-4D97-AF65-F5344CB8AC3E}">
        <p14:creationId xmlns:p14="http://schemas.microsoft.com/office/powerpoint/2010/main" val="1696333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p:nvPr/>
        </p:nvGrpSpPr>
        <p:grpSpPr>
          <a:xfrm rot="10800000">
            <a:off x="0" y="-43545"/>
            <a:ext cx="8153400" cy="1644049"/>
            <a:chOff x="0" y="0"/>
            <a:chExt cx="2806665" cy="2709333"/>
          </a:xfrm>
          <a:solidFill>
            <a:srgbClr val="D4AF38"/>
          </a:solidFill>
        </p:grpSpPr>
        <p:sp>
          <p:nvSpPr>
            <p:cNvPr id="10" name="Freeform 3"/>
            <p:cNvSpPr/>
            <p:nvPr/>
          </p:nvSpPr>
          <p:spPr>
            <a:xfrm>
              <a:off x="0" y="0"/>
              <a:ext cx="2806665" cy="2709333"/>
            </a:xfrm>
            <a:custGeom>
              <a:avLst/>
              <a:gdLst/>
              <a:ahLst/>
              <a:cxnLst/>
              <a:rect l="l" t="t" r="r" b="b"/>
              <a:pathLst>
                <a:path w="2806665" h="2709333">
                  <a:moveTo>
                    <a:pt x="0" y="0"/>
                  </a:moveTo>
                  <a:lnTo>
                    <a:pt x="2806665" y="0"/>
                  </a:lnTo>
                  <a:lnTo>
                    <a:pt x="2806665" y="2709333"/>
                  </a:lnTo>
                  <a:lnTo>
                    <a:pt x="0" y="2709333"/>
                  </a:lnTo>
                  <a:lnTo>
                    <a:pt x="0" y="0"/>
                  </a:lnTo>
                </a:path>
              </a:pathLst>
            </a:custGeom>
            <a:grpFill/>
          </p:spPr>
        </p:sp>
        <p:sp>
          <p:nvSpPr>
            <p:cNvPr id="11" name="TextBox 4"/>
            <p:cNvSpPr txBox="1"/>
            <p:nvPr/>
          </p:nvSpPr>
          <p:spPr>
            <a:xfrm>
              <a:off x="0" y="-28575"/>
              <a:ext cx="812800" cy="841375"/>
            </a:xfrm>
            <a:prstGeom prst="rect">
              <a:avLst/>
            </a:prstGeom>
            <a:grpFill/>
          </p:spPr>
          <p:txBody>
            <a:bodyPr lIns="50800" tIns="50800" rIns="50800" bIns="50800" rtlCol="0" anchor="ctr"/>
            <a:lstStyle/>
            <a:p>
              <a:pPr algn="ctr">
                <a:lnSpc>
                  <a:spcPts val="2357"/>
                </a:lnSpc>
              </a:pPr>
              <a:endParaRPr>
                <a:solidFill>
                  <a:schemeClr val="tx2"/>
                </a:solidFill>
              </a:endParaRPr>
            </a:p>
          </p:txBody>
        </p:sp>
      </p:grpSp>
      <p:sp>
        <p:nvSpPr>
          <p:cNvPr id="2" name="TextBox 1"/>
          <p:cNvSpPr txBox="1"/>
          <p:nvPr/>
        </p:nvSpPr>
        <p:spPr>
          <a:xfrm>
            <a:off x="1295400" y="571500"/>
            <a:ext cx="6477000" cy="523220"/>
          </a:xfrm>
          <a:prstGeom prst="rect">
            <a:avLst/>
          </a:prstGeom>
          <a:noFill/>
        </p:spPr>
        <p:txBody>
          <a:bodyPr wrap="square" rtlCol="0">
            <a:spAutoFit/>
          </a:bodyPr>
          <a:lstStyle/>
          <a:p>
            <a:r>
              <a:rPr lang="uk-UA" sz="2800" dirty="0">
                <a:latin typeface="Arial Black" panose="020B0A04020102020204" pitchFamily="34" charset="0"/>
              </a:rPr>
              <a:t>НОВІ МОЖЛИВОСТІ У РЕЄСТРІ</a:t>
            </a:r>
          </a:p>
        </p:txBody>
      </p:sp>
      <p:grpSp>
        <p:nvGrpSpPr>
          <p:cNvPr id="52" name="Группа 51"/>
          <p:cNvGrpSpPr/>
          <p:nvPr/>
        </p:nvGrpSpPr>
        <p:grpSpPr>
          <a:xfrm>
            <a:off x="10363200" y="571500"/>
            <a:ext cx="6313714" cy="1698173"/>
            <a:chOff x="8229600" y="212271"/>
            <a:chExt cx="6313714" cy="1698173"/>
          </a:xfrm>
        </p:grpSpPr>
        <p:pic>
          <p:nvPicPr>
            <p:cNvPr id="49" name="Рисунок 48"/>
            <p:cNvPicPr>
              <a:picLocks noChangeAspect="1"/>
            </p:cNvPicPr>
            <p:nvPr/>
          </p:nvPicPr>
          <p:blipFill rotWithShape="1">
            <a:blip r:embed="rId2"/>
            <a:srcRect l="11111" t="10441" r="54365" b="73051"/>
            <a:stretch/>
          </p:blipFill>
          <p:spPr>
            <a:xfrm>
              <a:off x="8229600" y="212271"/>
              <a:ext cx="6313714" cy="1698173"/>
            </a:xfrm>
            <a:prstGeom prst="rect">
              <a:avLst/>
            </a:prstGeom>
          </p:spPr>
        </p:pic>
        <p:sp>
          <p:nvSpPr>
            <p:cNvPr id="50" name="Стрелка влево 49"/>
            <p:cNvSpPr/>
            <p:nvPr/>
          </p:nvSpPr>
          <p:spPr>
            <a:xfrm rot="18266241">
              <a:off x="13611446" y="567732"/>
              <a:ext cx="11430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1" name="Овал 50"/>
            <p:cNvSpPr/>
            <p:nvPr/>
          </p:nvSpPr>
          <p:spPr>
            <a:xfrm>
              <a:off x="12649200" y="1431471"/>
              <a:ext cx="1752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grpSp>
        <p:nvGrpSpPr>
          <p:cNvPr id="35" name="Group 2"/>
          <p:cNvGrpSpPr/>
          <p:nvPr/>
        </p:nvGrpSpPr>
        <p:grpSpPr>
          <a:xfrm>
            <a:off x="13403943" y="3543300"/>
            <a:ext cx="4876800" cy="6743700"/>
            <a:chOff x="0" y="0"/>
            <a:chExt cx="10381979" cy="9948380"/>
          </a:xfrm>
        </p:grpSpPr>
        <p:sp>
          <p:nvSpPr>
            <p:cNvPr id="36" name="Freeform 3"/>
            <p:cNvSpPr/>
            <p:nvPr/>
          </p:nvSpPr>
          <p:spPr>
            <a:xfrm>
              <a:off x="0" y="0"/>
              <a:ext cx="10381996" cy="9948418"/>
            </a:xfrm>
            <a:custGeom>
              <a:avLst/>
              <a:gdLst/>
              <a:ahLst/>
              <a:cxnLst/>
              <a:rect l="l" t="t" r="r" b="b"/>
              <a:pathLst>
                <a:path w="10381996" h="9948418">
                  <a:moveTo>
                    <a:pt x="0" y="0"/>
                  </a:moveTo>
                  <a:lnTo>
                    <a:pt x="10381996" y="0"/>
                  </a:lnTo>
                  <a:lnTo>
                    <a:pt x="10381996" y="9948418"/>
                  </a:lnTo>
                  <a:lnTo>
                    <a:pt x="0" y="9948418"/>
                  </a:lnTo>
                  <a:lnTo>
                    <a:pt x="0" y="0"/>
                  </a:lnTo>
                  <a:close/>
                </a:path>
              </a:pathLst>
            </a:custGeom>
            <a:blipFill>
              <a:blip r:embed="rId3"/>
              <a:stretch>
                <a:fillRect l="-21847" r="-21847"/>
              </a:stretch>
            </a:blipFill>
          </p:spPr>
        </p:sp>
      </p:grpSp>
      <p:pic>
        <p:nvPicPr>
          <p:cNvPr id="37" name="Рисунок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400" y="4457700"/>
            <a:ext cx="2667713" cy="2667713"/>
          </a:xfrm>
          <a:prstGeom prst="rect">
            <a:avLst/>
          </a:prstGeom>
        </p:spPr>
      </p:pic>
      <p:sp>
        <p:nvSpPr>
          <p:cNvPr id="6" name="Прямоугольник 5"/>
          <p:cNvSpPr/>
          <p:nvPr/>
        </p:nvSpPr>
        <p:spPr>
          <a:xfrm>
            <a:off x="14020800" y="7734300"/>
            <a:ext cx="3733800" cy="1200329"/>
          </a:xfrm>
          <a:prstGeom prst="rect">
            <a:avLst/>
          </a:prstGeom>
        </p:spPr>
        <p:txBody>
          <a:bodyPr wrap="square">
            <a:spAutoFit/>
          </a:bodyPr>
          <a:lstStyle/>
          <a:p>
            <a:pPr algn="ctr"/>
            <a:r>
              <a:rPr lang="uk-UA" dirty="0">
                <a:solidFill>
                  <a:schemeClr val="bg1"/>
                </a:solidFill>
                <a:latin typeface="Arial Black" panose="020B0A04020102020204" pitchFamily="34" charset="0"/>
              </a:rPr>
              <a:t>Детальна інформація про збір інформації</a:t>
            </a:r>
            <a:r>
              <a:rPr lang="ru-RU" dirty="0">
                <a:solidFill>
                  <a:schemeClr val="bg1"/>
                </a:solidFill>
                <a:latin typeface="Arial Black" panose="020B0A04020102020204" pitchFamily="34" charset="0"/>
              </a:rPr>
              <a:t> про Ваших </a:t>
            </a:r>
            <a:r>
              <a:rPr lang="uk-UA" dirty="0">
                <a:solidFill>
                  <a:schemeClr val="bg1"/>
                </a:solidFill>
                <a:latin typeface="Arial Black" panose="020B0A04020102020204" pitchFamily="34" charset="0"/>
              </a:rPr>
              <a:t>членів</a:t>
            </a:r>
            <a:r>
              <a:rPr lang="ru-RU" dirty="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сім’ї</a:t>
            </a:r>
            <a:r>
              <a:rPr lang="ru-RU" dirty="0">
                <a:solidFill>
                  <a:schemeClr val="bg1"/>
                </a:solidFill>
                <a:latin typeface="Arial Black" panose="020B0A04020102020204" pitchFamily="34" charset="0"/>
              </a:rPr>
              <a:t> при </a:t>
            </a:r>
            <a:r>
              <a:rPr lang="uk-UA" dirty="0">
                <a:solidFill>
                  <a:schemeClr val="bg1"/>
                </a:solidFill>
                <a:latin typeface="Arial Black" panose="020B0A04020102020204" pitchFamily="34" charset="0"/>
              </a:rPr>
              <a:t>формуванні</a:t>
            </a:r>
            <a:r>
              <a:rPr lang="ru-RU" dirty="0">
                <a:solidFill>
                  <a:schemeClr val="bg1"/>
                </a:solidFill>
                <a:latin typeface="Arial Black" panose="020B0A04020102020204" pitchFamily="34" charset="0"/>
              </a:rPr>
              <a:t> </a:t>
            </a:r>
            <a:r>
              <a:rPr lang="uk-UA" dirty="0">
                <a:solidFill>
                  <a:schemeClr val="bg1"/>
                </a:solidFill>
                <a:latin typeface="Arial Black" panose="020B0A04020102020204" pitchFamily="34" charset="0"/>
              </a:rPr>
              <a:t>довідки</a:t>
            </a:r>
          </a:p>
        </p:txBody>
      </p:sp>
      <p:pic>
        <p:nvPicPr>
          <p:cNvPr id="41" name="Рисунок 40"/>
          <p:cNvPicPr>
            <a:picLocks noChangeAspect="1"/>
          </p:cNvPicPr>
          <p:nvPr/>
        </p:nvPicPr>
        <p:blipFill rotWithShape="1">
          <a:blip r:embed="rId5"/>
          <a:srcRect l="4326" t="59206" r="91707" b="19206"/>
          <a:stretch/>
        </p:blipFill>
        <p:spPr>
          <a:xfrm>
            <a:off x="1447800" y="2476500"/>
            <a:ext cx="566056" cy="1732133"/>
          </a:xfrm>
          <a:prstGeom prst="rect">
            <a:avLst/>
          </a:prstGeom>
        </p:spPr>
      </p:pic>
      <p:sp>
        <p:nvSpPr>
          <p:cNvPr id="8" name="TextBox 7"/>
          <p:cNvSpPr txBox="1"/>
          <p:nvPr/>
        </p:nvSpPr>
        <p:spPr>
          <a:xfrm>
            <a:off x="2286000" y="2400300"/>
            <a:ext cx="8991600" cy="1569660"/>
          </a:xfrm>
          <a:prstGeom prst="rect">
            <a:avLst/>
          </a:prstGeom>
          <a:noFill/>
        </p:spPr>
        <p:txBody>
          <a:bodyPr wrap="square" rtlCol="0">
            <a:spAutoFit/>
          </a:bodyPr>
          <a:lstStyle/>
          <a:p>
            <a:r>
              <a:rPr lang="uk-UA" sz="2400" dirty="0">
                <a:solidFill>
                  <a:schemeClr val="accent4">
                    <a:lumMod val="75000"/>
                  </a:schemeClr>
                </a:solidFill>
                <a:latin typeface="Arial Black" panose="020B0A04020102020204" pitchFamily="34" charset="0"/>
              </a:rPr>
              <a:t>Довідку за звітній період можна оформити тільки один раз.</a:t>
            </a:r>
          </a:p>
          <a:p>
            <a:pPr algn="just"/>
            <a:r>
              <a:rPr lang="uk-UA" sz="2400" dirty="0">
                <a:solidFill>
                  <a:schemeClr val="accent4">
                    <a:lumMod val="75000"/>
                  </a:schemeClr>
                </a:solidFill>
                <a:latin typeface="Arial Black" panose="020B0A04020102020204" pitchFamily="34" charset="0"/>
              </a:rPr>
              <a:t>Повторно сформувати та/або додати близьких осіб після замовлення довідки неможливо! </a:t>
            </a:r>
          </a:p>
        </p:txBody>
      </p:sp>
      <p:sp>
        <p:nvSpPr>
          <p:cNvPr id="14" name="Прямоугольник 13"/>
          <p:cNvSpPr/>
          <p:nvPr/>
        </p:nvSpPr>
        <p:spPr>
          <a:xfrm>
            <a:off x="4267200" y="7810500"/>
            <a:ext cx="9144000" cy="769441"/>
          </a:xfrm>
          <a:prstGeom prst="rect">
            <a:avLst/>
          </a:prstGeom>
        </p:spPr>
        <p:txBody>
          <a:bodyPr>
            <a:spAutoFit/>
          </a:bodyPr>
          <a:lstStyle/>
          <a:p>
            <a:r>
              <a:rPr lang="uk-UA" sz="2200" dirty="0">
                <a:solidFill>
                  <a:srgbClr val="000000"/>
                </a:solidFill>
                <a:latin typeface="Arial Narrow" panose="020B0606020202030204" pitchFamily="34" charset="0"/>
              </a:rPr>
              <a:t>Інформація передається в обсягах, необхідних для заповнення декларації, згідно з формою декларації, тому використати її для інших цілей неможливо.</a:t>
            </a:r>
            <a:endParaRPr lang="uk-UA" sz="2200" b="0" i="0" dirty="0">
              <a:solidFill>
                <a:srgbClr val="000000"/>
              </a:solidFill>
              <a:effectLst/>
              <a:latin typeface="Arial Narrow" panose="020B0606020202030204" pitchFamily="34" charset="0"/>
            </a:endParaRPr>
          </a:p>
        </p:txBody>
      </p:sp>
      <p:sp>
        <p:nvSpPr>
          <p:cNvPr id="30" name="Прямоугольник 29"/>
          <p:cNvSpPr/>
          <p:nvPr/>
        </p:nvSpPr>
        <p:spPr>
          <a:xfrm>
            <a:off x="2037383" y="4686300"/>
            <a:ext cx="11035393" cy="369332"/>
          </a:xfrm>
          <a:prstGeom prst="rect">
            <a:avLst/>
          </a:prstGeom>
        </p:spPr>
        <p:txBody>
          <a:bodyPr wrap="none">
            <a:spAutoFit/>
          </a:bodyPr>
          <a:lstStyle/>
          <a:p>
            <a:pPr algn="r"/>
            <a:r>
              <a:rPr lang="ru-RU" b="1" dirty="0">
                <a:solidFill>
                  <a:srgbClr val="000000"/>
                </a:solidFill>
                <a:latin typeface="Arial Black" panose="020B0A04020102020204" pitchFamily="34" charset="0"/>
              </a:rPr>
              <a:t>ЩО ПОТРІБНО ЗНАТИ ЧЛЕНУ СІМ’Ї, ЩОБ ДОПОМОГТИ ЗАПОВНИТИ ДЕКЛАРАЦІЮ?</a:t>
            </a:r>
            <a:endParaRPr lang="ru-RU" dirty="0">
              <a:solidFill>
                <a:srgbClr val="000000"/>
              </a:solidFill>
              <a:latin typeface="Arial Black" panose="020B0A04020102020204" pitchFamily="34" charset="0"/>
            </a:endParaRPr>
          </a:p>
        </p:txBody>
      </p:sp>
      <p:sp>
        <p:nvSpPr>
          <p:cNvPr id="31" name="Прямоугольник 30"/>
          <p:cNvSpPr/>
          <p:nvPr/>
        </p:nvSpPr>
        <p:spPr>
          <a:xfrm>
            <a:off x="2209800" y="5295900"/>
            <a:ext cx="9144000" cy="769441"/>
          </a:xfrm>
          <a:prstGeom prst="rect">
            <a:avLst/>
          </a:prstGeom>
        </p:spPr>
        <p:txBody>
          <a:bodyPr>
            <a:spAutoFit/>
          </a:bodyPr>
          <a:lstStyle/>
          <a:p>
            <a:r>
              <a:rPr lang="uk-UA" sz="2200" dirty="0">
                <a:solidFill>
                  <a:srgbClr val="000000"/>
                </a:solidFill>
                <a:latin typeface="Arial Narrow" panose="020B0606020202030204" pitchFamily="34" charset="0"/>
              </a:rPr>
              <a:t>Потрібно бути авторизованим користувачем мобільного застосунку “Дія” і мати податковий номер. </a:t>
            </a:r>
          </a:p>
        </p:txBody>
      </p:sp>
      <p:sp>
        <p:nvSpPr>
          <p:cNvPr id="32" name="Прямоугольник 31"/>
          <p:cNvSpPr/>
          <p:nvPr/>
        </p:nvSpPr>
        <p:spPr>
          <a:xfrm>
            <a:off x="4267200" y="6057900"/>
            <a:ext cx="9144000" cy="769441"/>
          </a:xfrm>
          <a:prstGeom prst="rect">
            <a:avLst/>
          </a:prstGeom>
        </p:spPr>
        <p:txBody>
          <a:bodyPr>
            <a:spAutoFit/>
          </a:bodyPr>
          <a:lstStyle/>
          <a:p>
            <a:r>
              <a:rPr lang="uk-UA" sz="2200" dirty="0">
                <a:solidFill>
                  <a:srgbClr val="000000"/>
                </a:solidFill>
                <a:latin typeface="Arial Narrow" panose="020B0606020202030204" pitchFamily="34" charset="0"/>
              </a:rPr>
              <a:t>Необхідно вчасно, протягом 24 годин після отримання повідомлення, надати відповідь на запит інформації. Якщо цього не зробити, то термін  дії запиту сплине.</a:t>
            </a:r>
            <a:endParaRPr lang="uk-UA" sz="2200" dirty="0">
              <a:latin typeface="Arial Narrow" panose="020B0606020202030204" pitchFamily="34" charset="0"/>
            </a:endParaRPr>
          </a:p>
        </p:txBody>
      </p:sp>
      <p:sp>
        <p:nvSpPr>
          <p:cNvPr id="38" name="Прямоугольник 37"/>
          <p:cNvSpPr/>
          <p:nvPr/>
        </p:nvSpPr>
        <p:spPr>
          <a:xfrm>
            <a:off x="2209800" y="8648700"/>
            <a:ext cx="11125200" cy="1107996"/>
          </a:xfrm>
          <a:prstGeom prst="rect">
            <a:avLst/>
          </a:prstGeom>
        </p:spPr>
        <p:txBody>
          <a:bodyPr wrap="square">
            <a:spAutoFit/>
          </a:bodyPr>
          <a:lstStyle/>
          <a:p>
            <a:r>
              <a:rPr lang="uk-UA" sz="2200" dirty="0">
                <a:solidFill>
                  <a:srgbClr val="000000"/>
                </a:solidFill>
                <a:latin typeface="Arial Narrow" panose="020B0606020202030204" pitchFamily="34" charset="0"/>
              </a:rPr>
              <a:t>Якщо ви відхиляєте такий запит або термін його дії скінчився, декларант </a:t>
            </a:r>
            <a:r>
              <a:rPr lang="uk-UA" sz="2200" b="1" dirty="0">
                <a:solidFill>
                  <a:srgbClr val="000000"/>
                </a:solidFill>
                <a:latin typeface="Arial Narrow" panose="020B0606020202030204" pitchFamily="34" charset="0"/>
              </a:rPr>
              <a:t>не отримає</a:t>
            </a:r>
            <a:r>
              <a:rPr lang="uk-UA" sz="2200" dirty="0">
                <a:solidFill>
                  <a:srgbClr val="000000"/>
                </a:solidFill>
                <a:latin typeface="Arial Narrow" panose="020B0606020202030204" pitchFamily="34" charset="0"/>
              </a:rPr>
              <a:t> дані стосовно вас і ви не допоможете заповнити йому декларацію. При цьому декларант може надіслати запит повторно, але </a:t>
            </a:r>
            <a:r>
              <a:rPr lang="uk-UA" sz="2200" b="1" dirty="0">
                <a:solidFill>
                  <a:srgbClr val="000000"/>
                </a:solidFill>
                <a:latin typeface="Arial Narrow" panose="020B0606020202030204" pitchFamily="34" charset="0"/>
              </a:rPr>
              <a:t>не більше трьох разів.</a:t>
            </a:r>
            <a:r>
              <a:rPr lang="uk-UA" sz="2200" dirty="0">
                <a:solidFill>
                  <a:srgbClr val="000000"/>
                </a:solidFill>
                <a:latin typeface="Arial Narrow" panose="020B0606020202030204" pitchFamily="34" charset="0"/>
              </a:rPr>
              <a:t>  </a:t>
            </a:r>
          </a:p>
        </p:txBody>
      </p:sp>
      <p:sp>
        <p:nvSpPr>
          <p:cNvPr id="39" name="Прямоугольник 38"/>
          <p:cNvSpPr/>
          <p:nvPr/>
        </p:nvSpPr>
        <p:spPr>
          <a:xfrm>
            <a:off x="2133600" y="6896100"/>
            <a:ext cx="9144000" cy="769441"/>
          </a:xfrm>
          <a:prstGeom prst="rect">
            <a:avLst/>
          </a:prstGeom>
        </p:spPr>
        <p:txBody>
          <a:bodyPr>
            <a:spAutoFit/>
          </a:bodyPr>
          <a:lstStyle/>
          <a:p>
            <a:r>
              <a:rPr lang="uk-UA" sz="2200" dirty="0">
                <a:solidFill>
                  <a:srgbClr val="000000"/>
                </a:solidFill>
                <a:latin typeface="Arial Narrow" panose="020B0606020202030204" pitchFamily="34" charset="0"/>
              </a:rPr>
              <a:t>У разі підтвердження запиту, НАЗК </a:t>
            </a:r>
            <a:r>
              <a:rPr lang="uk-UA" sz="2200" dirty="0" err="1">
                <a:solidFill>
                  <a:srgbClr val="000000"/>
                </a:solidFill>
                <a:latin typeface="Arial Narrow" panose="020B0606020202030204" pitchFamily="34" charset="0"/>
              </a:rPr>
              <a:t>збере</a:t>
            </a:r>
            <a:r>
              <a:rPr lang="uk-UA" sz="2200" dirty="0">
                <a:solidFill>
                  <a:srgbClr val="000000"/>
                </a:solidFill>
                <a:latin typeface="Arial Narrow" panose="020B0606020202030204" pitchFamily="34" charset="0"/>
              </a:rPr>
              <a:t> інформацію про ваші активи та доходи, а потім </a:t>
            </a:r>
            <a:r>
              <a:rPr lang="uk-UA" sz="2200" dirty="0" err="1">
                <a:solidFill>
                  <a:srgbClr val="000000"/>
                </a:solidFill>
                <a:latin typeface="Arial Narrow" panose="020B0606020202030204" pitchFamily="34" charset="0"/>
              </a:rPr>
              <a:t>передасть</a:t>
            </a:r>
            <a:r>
              <a:rPr lang="uk-UA" sz="2200" dirty="0">
                <a:solidFill>
                  <a:srgbClr val="000000"/>
                </a:solidFill>
                <a:latin typeface="Arial Narrow" panose="020B0606020202030204" pitchFamily="34" charset="0"/>
              </a:rPr>
              <a:t> їх декларанту в його особистий кабінет в Реєстрі декларацій.</a:t>
            </a:r>
          </a:p>
        </p:txBody>
      </p:sp>
      <p:pic>
        <p:nvPicPr>
          <p:cNvPr id="55" name="Рисунок 54"/>
          <p:cNvPicPr>
            <a:picLocks noChangeAspect="1"/>
          </p:cNvPicPr>
          <p:nvPr/>
        </p:nvPicPr>
        <p:blipFill rotWithShape="1">
          <a:blip r:embed="rId6"/>
          <a:srcRect l="55000" t="36261" r="40635" b="55979"/>
          <a:stretch/>
        </p:blipFill>
        <p:spPr>
          <a:xfrm>
            <a:off x="1295400" y="5219700"/>
            <a:ext cx="798286" cy="798287"/>
          </a:xfrm>
          <a:prstGeom prst="rect">
            <a:avLst/>
          </a:prstGeom>
        </p:spPr>
      </p:pic>
      <p:pic>
        <p:nvPicPr>
          <p:cNvPr id="56" name="Рисунок 55"/>
          <p:cNvPicPr>
            <a:picLocks noChangeAspect="1"/>
          </p:cNvPicPr>
          <p:nvPr/>
        </p:nvPicPr>
        <p:blipFill rotWithShape="1">
          <a:blip r:embed="rId6"/>
          <a:srcRect l="55000" t="36261" r="40635" b="55979"/>
          <a:stretch/>
        </p:blipFill>
        <p:spPr>
          <a:xfrm>
            <a:off x="3505200" y="6057900"/>
            <a:ext cx="762000" cy="762001"/>
          </a:xfrm>
          <a:prstGeom prst="rect">
            <a:avLst/>
          </a:prstGeom>
        </p:spPr>
      </p:pic>
      <p:pic>
        <p:nvPicPr>
          <p:cNvPr id="57" name="Рисунок 56"/>
          <p:cNvPicPr>
            <a:picLocks noChangeAspect="1"/>
          </p:cNvPicPr>
          <p:nvPr/>
        </p:nvPicPr>
        <p:blipFill rotWithShape="1">
          <a:blip r:embed="rId6"/>
          <a:srcRect l="55000" t="36261" r="40635" b="55979"/>
          <a:stretch/>
        </p:blipFill>
        <p:spPr>
          <a:xfrm>
            <a:off x="1371600" y="6896100"/>
            <a:ext cx="762000" cy="762001"/>
          </a:xfrm>
          <a:prstGeom prst="rect">
            <a:avLst/>
          </a:prstGeom>
        </p:spPr>
      </p:pic>
      <p:pic>
        <p:nvPicPr>
          <p:cNvPr id="58" name="Рисунок 57"/>
          <p:cNvPicPr>
            <a:picLocks noChangeAspect="1"/>
          </p:cNvPicPr>
          <p:nvPr/>
        </p:nvPicPr>
        <p:blipFill rotWithShape="1">
          <a:blip r:embed="rId6"/>
          <a:srcRect l="55000" t="36261" r="40635" b="55979"/>
          <a:stretch/>
        </p:blipFill>
        <p:spPr>
          <a:xfrm>
            <a:off x="3505200" y="7734300"/>
            <a:ext cx="762000" cy="762001"/>
          </a:xfrm>
          <a:prstGeom prst="rect">
            <a:avLst/>
          </a:prstGeom>
        </p:spPr>
      </p:pic>
      <p:pic>
        <p:nvPicPr>
          <p:cNvPr id="59" name="Рисунок 58"/>
          <p:cNvPicPr>
            <a:picLocks noChangeAspect="1"/>
          </p:cNvPicPr>
          <p:nvPr/>
        </p:nvPicPr>
        <p:blipFill rotWithShape="1">
          <a:blip r:embed="rId6"/>
          <a:srcRect l="55000" t="36261" r="40635" b="55979"/>
          <a:stretch/>
        </p:blipFill>
        <p:spPr>
          <a:xfrm>
            <a:off x="1371600" y="8724900"/>
            <a:ext cx="762000" cy="762001"/>
          </a:xfrm>
          <a:prstGeom prst="rect">
            <a:avLst/>
          </a:prstGeom>
        </p:spPr>
      </p:pic>
    </p:spTree>
    <p:extLst>
      <p:ext uri="{BB962C8B-B14F-4D97-AF65-F5344CB8AC3E}">
        <p14:creationId xmlns:p14="http://schemas.microsoft.com/office/powerpoint/2010/main" val="1050409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Хорда 14"/>
          <p:cNvSpPr/>
          <p:nvPr/>
        </p:nvSpPr>
        <p:spPr>
          <a:xfrm>
            <a:off x="13411200" y="-2324100"/>
            <a:ext cx="8534400" cy="6172200"/>
          </a:xfrm>
          <a:prstGeom prst="chord">
            <a:avLst/>
          </a:prstGeom>
          <a:solidFill>
            <a:srgbClr val="EAB2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Блок-схема: узел 21"/>
          <p:cNvSpPr/>
          <p:nvPr/>
        </p:nvSpPr>
        <p:spPr>
          <a:xfrm>
            <a:off x="-914400" y="800100"/>
            <a:ext cx="11582400" cy="9906000"/>
          </a:xfrm>
          <a:prstGeom prst="flowChartConnector">
            <a:avLst/>
          </a:prstGeom>
          <a:noFill/>
          <a:ln w="57150">
            <a:solidFill>
              <a:schemeClr val="accent1">
                <a:shade val="50000"/>
                <a:alpha val="78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4" name="Рисунок 13"/>
          <p:cNvPicPr>
            <a:picLocks noChangeAspect="1"/>
          </p:cNvPicPr>
          <p:nvPr/>
        </p:nvPicPr>
        <p:blipFill rotWithShape="1">
          <a:blip r:embed="rId2"/>
          <a:srcRect l="5167" t="38667" r="74584" b="24889"/>
          <a:stretch/>
        </p:blipFill>
        <p:spPr>
          <a:xfrm>
            <a:off x="838200" y="114300"/>
            <a:ext cx="4724400" cy="4782725"/>
          </a:xfrm>
          <a:prstGeom prst="rect">
            <a:avLst/>
          </a:prstGeom>
          <a:effectLst>
            <a:softEdge rad="0"/>
          </a:effectLst>
        </p:spPr>
      </p:pic>
      <p:sp>
        <p:nvSpPr>
          <p:cNvPr id="3" name="Прямоугольник 2"/>
          <p:cNvSpPr/>
          <p:nvPr/>
        </p:nvSpPr>
        <p:spPr>
          <a:xfrm>
            <a:off x="6019800" y="342900"/>
            <a:ext cx="8414461" cy="584775"/>
          </a:xfrm>
          <a:prstGeom prst="rect">
            <a:avLst/>
          </a:prstGeom>
        </p:spPr>
        <p:txBody>
          <a:bodyPr wrap="square">
            <a:spAutoFit/>
          </a:bodyPr>
          <a:lstStyle/>
          <a:p>
            <a:r>
              <a:rPr lang="ru-RU" sz="3200" b="1" cap="all" dirty="0">
                <a:solidFill>
                  <a:srgbClr val="334A58"/>
                </a:solidFill>
                <a:latin typeface="Tahoma" panose="020B0604030504040204" pitchFamily="34" charset="0"/>
                <a:ea typeface="Tahoma" panose="020B0604030504040204" pitchFamily="34" charset="0"/>
                <a:cs typeface="Tahoma" panose="020B0604030504040204" pitchFamily="34" charset="0"/>
              </a:rPr>
              <a:t>АВТОЗАПОВНЕННЯ ДЕКЛАРАЦІЇ</a:t>
            </a:r>
            <a:endParaRPr lang="uk-UA"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rotWithShape="1">
          <a:blip r:embed="rId3"/>
          <a:srcRect l="55896" t="21334" r="11083" b="63151"/>
          <a:stretch/>
        </p:blipFill>
        <p:spPr>
          <a:xfrm>
            <a:off x="7467600" y="1714500"/>
            <a:ext cx="5457371" cy="1442357"/>
          </a:xfrm>
          <a:prstGeom prst="rect">
            <a:avLst/>
          </a:prstGeom>
        </p:spPr>
      </p:pic>
      <p:sp>
        <p:nvSpPr>
          <p:cNvPr id="6" name="TextBox 5"/>
          <p:cNvSpPr txBox="1"/>
          <p:nvPr/>
        </p:nvSpPr>
        <p:spPr>
          <a:xfrm>
            <a:off x="7924800" y="3771900"/>
            <a:ext cx="9296400" cy="646331"/>
          </a:xfrm>
          <a:prstGeom prst="rect">
            <a:avLst/>
          </a:prstGeom>
          <a:noFill/>
        </p:spPr>
        <p:txBody>
          <a:bodyPr wrap="square" rtlCol="0">
            <a:spAutoFit/>
          </a:bodyPr>
          <a:lstStyle/>
          <a:p>
            <a:pPr algn="just"/>
            <a:r>
              <a:rPr lang="uk-UA" dirty="0">
                <a:latin typeface="Arial Black" panose="020B0A04020102020204" pitchFamily="34" charset="0"/>
              </a:rPr>
              <a:t>Сформуйте через вкладку «Дані для декларації» довідку з реєстрів, дочекайтесь її отримання </a:t>
            </a:r>
          </a:p>
        </p:txBody>
      </p:sp>
      <p:sp>
        <p:nvSpPr>
          <p:cNvPr id="7" name="TextBox 6"/>
          <p:cNvSpPr txBox="1"/>
          <p:nvPr/>
        </p:nvSpPr>
        <p:spPr>
          <a:xfrm>
            <a:off x="6339840" y="4762500"/>
            <a:ext cx="11125200" cy="646331"/>
          </a:xfrm>
          <a:prstGeom prst="rect">
            <a:avLst/>
          </a:prstGeom>
          <a:noFill/>
        </p:spPr>
        <p:txBody>
          <a:bodyPr wrap="square" rtlCol="0">
            <a:spAutoFit/>
          </a:bodyPr>
          <a:lstStyle/>
          <a:p>
            <a:pPr algn="just"/>
            <a:r>
              <a:rPr lang="uk-UA" dirty="0">
                <a:latin typeface="Arial Black" panose="020B0A04020102020204" pitchFamily="34" charset="0"/>
              </a:rPr>
              <a:t>Сформуйте чернетку нової декларації та у розділі 1 «Вид декларації та звітній період» оберіть відповідний вид декларації</a:t>
            </a:r>
          </a:p>
        </p:txBody>
      </p:sp>
      <p:sp>
        <p:nvSpPr>
          <p:cNvPr id="9" name="TextBox 8"/>
          <p:cNvSpPr txBox="1"/>
          <p:nvPr/>
        </p:nvSpPr>
        <p:spPr>
          <a:xfrm>
            <a:off x="7924800" y="5905500"/>
            <a:ext cx="9525000" cy="923330"/>
          </a:xfrm>
          <a:prstGeom prst="rect">
            <a:avLst/>
          </a:prstGeom>
          <a:noFill/>
        </p:spPr>
        <p:txBody>
          <a:bodyPr wrap="square" rtlCol="0">
            <a:spAutoFit/>
          </a:bodyPr>
          <a:lstStyle/>
          <a:p>
            <a:pPr algn="just"/>
            <a:r>
              <a:rPr lang="uk-UA" dirty="0">
                <a:latin typeface="Arial Black" panose="020B0A04020102020204" pitchFamily="34" charset="0"/>
              </a:rPr>
              <a:t>Натисніть на «АВТОЗАПОВНЕННЯ» та у </a:t>
            </a:r>
            <a:r>
              <a:rPr lang="uk-UA" dirty="0" err="1">
                <a:latin typeface="Arial Black" panose="020B0A04020102020204" pitchFamily="34" charset="0"/>
              </a:rPr>
              <a:t>випливаючому</a:t>
            </a:r>
            <a:r>
              <a:rPr lang="uk-UA" dirty="0">
                <a:latin typeface="Arial Black" panose="020B0A04020102020204" pitchFamily="34" charset="0"/>
              </a:rPr>
              <a:t> вікні оберіть об’єкти</a:t>
            </a:r>
            <a:r>
              <a:rPr lang="ru-RU" dirty="0">
                <a:latin typeface="Arial Black" panose="020B0A04020102020204" pitchFamily="34" charset="0"/>
              </a:rPr>
              <a:t> для </a:t>
            </a:r>
            <a:r>
              <a:rPr lang="uk-UA" dirty="0">
                <a:latin typeface="Arial Black" panose="020B0A04020102020204" pitchFamily="34" charset="0"/>
              </a:rPr>
              <a:t>їх</a:t>
            </a:r>
            <a:r>
              <a:rPr lang="ru-RU" dirty="0">
                <a:latin typeface="Arial Black" panose="020B0A04020102020204" pitchFamily="34" charset="0"/>
              </a:rPr>
              <a:t> </a:t>
            </a:r>
            <a:r>
              <a:rPr lang="uk-UA" dirty="0">
                <a:latin typeface="Arial Black" panose="020B0A04020102020204" pitchFamily="34" charset="0"/>
              </a:rPr>
              <a:t>перенесення</a:t>
            </a:r>
            <a:r>
              <a:rPr lang="ru-RU" dirty="0">
                <a:latin typeface="Arial Black" panose="020B0A04020102020204" pitchFamily="34" charset="0"/>
              </a:rPr>
              <a:t>, </a:t>
            </a:r>
            <a:r>
              <a:rPr lang="uk-UA" dirty="0">
                <a:latin typeface="Arial Black" panose="020B0A04020102020204" pitchFamily="34" charset="0"/>
              </a:rPr>
              <a:t>перевіривши</a:t>
            </a:r>
            <a:r>
              <a:rPr lang="ru-RU" dirty="0">
                <a:latin typeface="Arial Black" panose="020B0A04020102020204" pitchFamily="34" charset="0"/>
              </a:rPr>
              <a:t> </a:t>
            </a:r>
            <a:r>
              <a:rPr lang="uk-UA" dirty="0">
                <a:latin typeface="Arial Black" panose="020B0A04020102020204" pitchFamily="34" charset="0"/>
              </a:rPr>
              <a:t>дані</a:t>
            </a:r>
            <a:r>
              <a:rPr lang="ru-RU" dirty="0">
                <a:latin typeface="Arial Black" panose="020B0A04020102020204" pitchFamily="34" charset="0"/>
              </a:rPr>
              <a:t> на </a:t>
            </a:r>
            <a:r>
              <a:rPr lang="uk-UA" dirty="0">
                <a:latin typeface="Arial Black" panose="020B0A04020102020204" pitchFamily="34" charset="0"/>
              </a:rPr>
              <a:t>достовірність</a:t>
            </a:r>
            <a:r>
              <a:rPr lang="ru-RU" dirty="0">
                <a:latin typeface="Arial Black" panose="020B0A04020102020204" pitchFamily="34" charset="0"/>
              </a:rPr>
              <a:t>, </a:t>
            </a:r>
            <a:r>
              <a:rPr lang="uk-UA" dirty="0">
                <a:latin typeface="Arial Black" panose="020B0A04020102020204" pitchFamily="34" charset="0"/>
              </a:rPr>
              <a:t>або</a:t>
            </a:r>
            <a:r>
              <a:rPr lang="ru-RU" dirty="0">
                <a:latin typeface="Arial Black" panose="020B0A04020102020204" pitchFamily="34" charset="0"/>
              </a:rPr>
              <a:t> «Обрати </a:t>
            </a:r>
            <a:r>
              <a:rPr lang="uk-UA" dirty="0">
                <a:latin typeface="Arial Black" panose="020B0A04020102020204" pitchFamily="34" charset="0"/>
              </a:rPr>
              <a:t>всі</a:t>
            </a:r>
            <a:r>
              <a:rPr lang="ru-RU" dirty="0">
                <a:latin typeface="Arial Black" panose="020B0A04020102020204" pitchFamily="34" charset="0"/>
              </a:rPr>
              <a:t> </a:t>
            </a:r>
            <a:r>
              <a:rPr lang="uk-UA" dirty="0">
                <a:latin typeface="Arial Black" panose="020B0A04020102020204" pitchFamily="34" charset="0"/>
              </a:rPr>
              <a:t>об’єкти</a:t>
            </a:r>
            <a:r>
              <a:rPr lang="ru-RU" dirty="0">
                <a:latin typeface="Arial Black" panose="020B0A04020102020204" pitchFamily="34" charset="0"/>
              </a:rPr>
              <a:t> </a:t>
            </a:r>
            <a:r>
              <a:rPr lang="uk-UA" dirty="0">
                <a:latin typeface="Arial Black" panose="020B0A04020102020204" pitchFamily="34" charset="0"/>
              </a:rPr>
              <a:t>всіх</a:t>
            </a:r>
            <a:r>
              <a:rPr lang="ru-RU" dirty="0">
                <a:latin typeface="Arial Black" panose="020B0A04020102020204" pitchFamily="34" charset="0"/>
              </a:rPr>
              <a:t> </a:t>
            </a:r>
            <a:r>
              <a:rPr lang="uk-UA" dirty="0">
                <a:latin typeface="Arial Black" panose="020B0A04020102020204" pitchFamily="34" charset="0"/>
              </a:rPr>
              <a:t>розділів</a:t>
            </a:r>
            <a:r>
              <a:rPr lang="ru-RU" dirty="0">
                <a:latin typeface="Arial Black" panose="020B0A04020102020204" pitchFamily="34" charset="0"/>
              </a:rPr>
              <a:t>»</a:t>
            </a:r>
            <a:endParaRPr lang="uk-UA" dirty="0">
              <a:latin typeface="Arial Black" panose="020B0A04020102020204" pitchFamily="34" charset="0"/>
            </a:endParaRPr>
          </a:p>
        </p:txBody>
      </p:sp>
      <p:sp>
        <p:nvSpPr>
          <p:cNvPr id="11" name="TextBox 10"/>
          <p:cNvSpPr txBox="1"/>
          <p:nvPr/>
        </p:nvSpPr>
        <p:spPr>
          <a:xfrm>
            <a:off x="6324600" y="7353300"/>
            <a:ext cx="11049000" cy="646331"/>
          </a:xfrm>
          <a:prstGeom prst="rect">
            <a:avLst/>
          </a:prstGeom>
          <a:noFill/>
        </p:spPr>
        <p:txBody>
          <a:bodyPr wrap="square" rtlCol="0">
            <a:spAutoFit/>
          </a:bodyPr>
          <a:lstStyle/>
          <a:p>
            <a:pPr algn="just"/>
            <a:r>
              <a:rPr lang="uk-UA" dirty="0">
                <a:latin typeface="Arial Black" panose="020B0A04020102020204" pitchFamily="34" charset="0"/>
              </a:rPr>
              <a:t>Оберіть «Перенести обрані об’єкти до чернетки декларації». Якщо Ви завершили вибір об’єктів для перенесення та перевірили на достовірність, натисніть </a:t>
            </a:r>
            <a:r>
              <a:rPr lang="uk-UA" b="1" dirty="0">
                <a:latin typeface="Arial Black" panose="020B0A04020102020204" pitchFamily="34" charset="0"/>
              </a:rPr>
              <a:t>«Далі»</a:t>
            </a:r>
            <a:r>
              <a:rPr lang="uk-UA" dirty="0">
                <a:latin typeface="Arial Black" panose="020B0A04020102020204" pitchFamily="34" charset="0"/>
              </a:rPr>
              <a:t>.</a:t>
            </a:r>
          </a:p>
        </p:txBody>
      </p:sp>
      <p:sp>
        <p:nvSpPr>
          <p:cNvPr id="12" name="Прямоугольник 11"/>
          <p:cNvSpPr/>
          <p:nvPr/>
        </p:nvSpPr>
        <p:spPr>
          <a:xfrm>
            <a:off x="8001000" y="8496300"/>
            <a:ext cx="9372600" cy="923330"/>
          </a:xfrm>
          <a:prstGeom prst="rect">
            <a:avLst/>
          </a:prstGeom>
        </p:spPr>
        <p:txBody>
          <a:bodyPr wrap="square">
            <a:spAutoFit/>
          </a:bodyPr>
          <a:lstStyle/>
          <a:p>
            <a:pPr algn="just"/>
            <a:r>
              <a:rPr lang="uk-UA" dirty="0">
                <a:solidFill>
                  <a:srgbClr val="000000"/>
                </a:solidFill>
                <a:latin typeface="Arial Black" panose="020B0A04020102020204" pitchFamily="34" charset="0"/>
              </a:rPr>
              <a:t>Якщо</a:t>
            </a:r>
            <a:r>
              <a:rPr lang="ru-RU" dirty="0">
                <a:solidFill>
                  <a:srgbClr val="000000"/>
                </a:solidFill>
                <a:latin typeface="Arial Black" panose="020B0A04020102020204" pitchFamily="34" charset="0"/>
              </a:rPr>
              <a:t> Ви </a:t>
            </a:r>
            <a:r>
              <a:rPr lang="uk-UA" dirty="0">
                <a:solidFill>
                  <a:srgbClr val="000000"/>
                </a:solidFill>
                <a:latin typeface="Arial Black" panose="020B0A04020102020204" pitchFamily="34" charset="0"/>
              </a:rPr>
              <a:t>підтверджуєте достовірність даних про об’єкти, які обрали, та бажаєте перенести їх до чернетки декларації, </a:t>
            </a:r>
            <a:r>
              <a:rPr lang="uk-UA" dirty="0" err="1">
                <a:solidFill>
                  <a:srgbClr val="000000"/>
                </a:solidFill>
                <a:latin typeface="Arial Black" panose="020B0A04020102020204" pitchFamily="34" charset="0"/>
              </a:rPr>
              <a:t>натисність</a:t>
            </a:r>
            <a:r>
              <a:rPr lang="ru-RU" dirty="0">
                <a:solidFill>
                  <a:srgbClr val="000000"/>
                </a:solidFill>
                <a:latin typeface="Arial Black" panose="020B0A04020102020204" pitchFamily="34" charset="0"/>
              </a:rPr>
              <a:t> </a:t>
            </a:r>
            <a:r>
              <a:rPr lang="ru-RU" b="1" dirty="0">
                <a:solidFill>
                  <a:srgbClr val="000000"/>
                </a:solidFill>
                <a:latin typeface="Arial Black" panose="020B0A04020102020204" pitchFamily="34" charset="0"/>
              </a:rPr>
              <a:t>«Ок»</a:t>
            </a:r>
            <a:r>
              <a:rPr lang="ru-RU" dirty="0">
                <a:solidFill>
                  <a:srgbClr val="000000"/>
                </a:solidFill>
                <a:latin typeface="Arial Black" panose="020B0A04020102020204" pitchFamily="34" charset="0"/>
              </a:rPr>
              <a:t>. </a:t>
            </a:r>
            <a:r>
              <a:rPr lang="uk-UA" dirty="0">
                <a:solidFill>
                  <a:srgbClr val="000000"/>
                </a:solidFill>
                <a:latin typeface="Arial Black" panose="020B0A04020102020204" pitchFamily="34" charset="0"/>
              </a:rPr>
              <a:t>Перенесені об’єкти будуть позначені жовтим кольором</a:t>
            </a:r>
            <a:endParaRPr lang="uk-UA" dirty="0">
              <a:latin typeface="Arial Black" panose="020B0A04020102020204" pitchFamily="34" charset="0"/>
            </a:endParaRPr>
          </a:p>
        </p:txBody>
      </p:sp>
      <p:sp>
        <p:nvSpPr>
          <p:cNvPr id="13" name="TextBox 12"/>
          <p:cNvSpPr txBox="1"/>
          <p:nvPr/>
        </p:nvSpPr>
        <p:spPr>
          <a:xfrm>
            <a:off x="1219200" y="5372100"/>
            <a:ext cx="3352800" cy="427749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dirty="0">
                <a:solidFill>
                  <a:srgbClr val="FF0000"/>
                </a:solidFill>
                <a:latin typeface="Arial Black" panose="020B0A04020102020204" pitchFamily="34" charset="0"/>
              </a:rPr>
              <a:t>ЗВЕРНІТЬ УВАГУ!</a:t>
            </a:r>
          </a:p>
          <a:p>
            <a:pPr algn="ctr"/>
            <a:r>
              <a:rPr lang="uk-UA" dirty="0">
                <a:latin typeface="Arial Black" panose="020B0A04020102020204" pitchFamily="34" charset="0"/>
              </a:rPr>
              <a:t/>
            </a:r>
            <a:br>
              <a:rPr lang="uk-UA" dirty="0">
                <a:latin typeface="Arial Black" panose="020B0A04020102020204" pitchFamily="34" charset="0"/>
              </a:rPr>
            </a:br>
            <a:r>
              <a:rPr lang="ru-RU" b="1" i="1" dirty="0">
                <a:latin typeface="Arial Black" panose="020B0A04020102020204" pitchFamily="34" charset="0"/>
              </a:rPr>
              <a:t>При </a:t>
            </a:r>
            <a:r>
              <a:rPr lang="uk-UA" b="1" i="1" dirty="0">
                <a:latin typeface="Arial Black" panose="020B0A04020102020204" pitchFamily="34" charset="0"/>
              </a:rPr>
              <a:t>використанні функції </a:t>
            </a:r>
            <a:r>
              <a:rPr lang="ru-RU" b="1" i="1" dirty="0">
                <a:latin typeface="Arial Black" panose="020B0A04020102020204" pitchFamily="34" charset="0"/>
              </a:rPr>
              <a:t>«АВТОЗАПОВНЕННЯ» у </a:t>
            </a:r>
            <a:r>
              <a:rPr lang="uk-UA" b="1" i="1" dirty="0">
                <a:latin typeface="Arial Black" panose="020B0A04020102020204" pitchFamily="34" charset="0"/>
              </a:rPr>
              <a:t>розділах, заповнених за допомогою реєстру, можуть допускатися </a:t>
            </a:r>
            <a:r>
              <a:rPr lang="uk-UA" b="1" i="1" dirty="0" err="1">
                <a:latin typeface="Arial Black" panose="020B0A04020102020204" pitchFamily="34" charset="0"/>
              </a:rPr>
              <a:t>задвоєння</a:t>
            </a:r>
            <a:r>
              <a:rPr lang="uk-UA" b="1" i="1" dirty="0">
                <a:latin typeface="Arial Black" panose="020B0A04020102020204" pitchFamily="34" charset="0"/>
              </a:rPr>
              <a:t>, тому </a:t>
            </a:r>
            <a:r>
              <a:rPr lang="ru-RU" b="1" i="1" dirty="0">
                <a:latin typeface="Arial Black" panose="020B0A04020102020204" pitchFamily="34" charset="0"/>
              </a:rPr>
              <a:t> буде доступна </a:t>
            </a:r>
            <a:r>
              <a:rPr lang="uk-UA" b="1" i="1" dirty="0">
                <a:latin typeface="Arial Black" panose="020B0A04020102020204" pitchFamily="34" charset="0"/>
              </a:rPr>
              <a:t>функція «Перевірка на дублювання</a:t>
            </a:r>
            <a:r>
              <a:rPr lang="ru-RU" b="1" i="1" dirty="0">
                <a:latin typeface="Arial Black" panose="020B0A04020102020204" pitchFamily="34" charset="0"/>
              </a:rPr>
              <a:t>»</a:t>
            </a:r>
          </a:p>
          <a:p>
            <a:endParaRPr lang="uk-UA" dirty="0"/>
          </a:p>
        </p:txBody>
      </p:sp>
      <p:sp>
        <p:nvSpPr>
          <p:cNvPr id="16" name="TextBox 15"/>
          <p:cNvSpPr txBox="1"/>
          <p:nvPr/>
        </p:nvSpPr>
        <p:spPr>
          <a:xfrm>
            <a:off x="13411200" y="723900"/>
            <a:ext cx="4770120" cy="1754326"/>
          </a:xfrm>
          <a:prstGeom prst="rect">
            <a:avLst/>
          </a:prstGeom>
          <a:noFill/>
        </p:spPr>
        <p:txBody>
          <a:bodyPr wrap="square" rtlCol="0">
            <a:spAutoFit/>
          </a:bodyPr>
          <a:lstStyle/>
          <a:p>
            <a:pPr algn="ctr"/>
            <a:r>
              <a:rPr lang="uk-UA" dirty="0">
                <a:ln>
                  <a:solidFill>
                    <a:schemeClr val="tx1"/>
                  </a:solidFill>
                </a:ln>
                <a:solidFill>
                  <a:srgbClr val="FF0000"/>
                </a:solidFill>
                <a:latin typeface="Arial Black" panose="020B0A04020102020204" pitchFamily="34" charset="0"/>
              </a:rPr>
              <a:t>УВАГА!</a:t>
            </a:r>
            <a:r>
              <a:rPr lang="uk-UA" dirty="0">
                <a:latin typeface="Arial Black" panose="020B0A04020102020204" pitchFamily="34" charset="0"/>
              </a:rPr>
              <a:t/>
            </a:r>
            <a:br>
              <a:rPr lang="uk-UA" dirty="0">
                <a:latin typeface="Arial Black" panose="020B0A04020102020204" pitchFamily="34" charset="0"/>
              </a:rPr>
            </a:br>
            <a:r>
              <a:rPr lang="uk-UA" dirty="0">
                <a:latin typeface="Arial Black" panose="020B0A04020102020204" pitchFamily="34" charset="0"/>
              </a:rPr>
              <a:t>Доступна лише для декларацій, </a:t>
            </a:r>
          </a:p>
          <a:p>
            <a:pPr algn="ctr"/>
            <a:r>
              <a:rPr lang="uk-UA" dirty="0">
                <a:latin typeface="Arial Black" panose="020B0A04020102020204" pitchFamily="34" charset="0"/>
              </a:rPr>
              <a:t>які охоплюють звітній період «РІК», тобто для «Щорічна декларація» та «Декларація кандидата на посаду»</a:t>
            </a:r>
          </a:p>
        </p:txBody>
      </p:sp>
      <p:pic>
        <p:nvPicPr>
          <p:cNvPr id="17" name="Рисунок 16"/>
          <p:cNvPicPr>
            <a:picLocks noChangeAspect="1"/>
          </p:cNvPicPr>
          <p:nvPr/>
        </p:nvPicPr>
        <p:blipFill rotWithShape="1">
          <a:blip r:embed="rId4"/>
          <a:srcRect l="55000" t="36261" r="40635" b="55979"/>
          <a:stretch/>
        </p:blipFill>
        <p:spPr>
          <a:xfrm>
            <a:off x="7010400" y="3619500"/>
            <a:ext cx="798286" cy="762000"/>
          </a:xfrm>
          <a:prstGeom prst="rect">
            <a:avLst/>
          </a:prstGeom>
        </p:spPr>
      </p:pic>
      <p:pic>
        <p:nvPicPr>
          <p:cNvPr id="18" name="Рисунок 17"/>
          <p:cNvPicPr>
            <a:picLocks noChangeAspect="1"/>
          </p:cNvPicPr>
          <p:nvPr/>
        </p:nvPicPr>
        <p:blipFill rotWithShape="1">
          <a:blip r:embed="rId4"/>
          <a:srcRect l="55000" t="36261" r="40635" b="55979"/>
          <a:stretch/>
        </p:blipFill>
        <p:spPr>
          <a:xfrm>
            <a:off x="5410200" y="4686300"/>
            <a:ext cx="798286" cy="762000"/>
          </a:xfrm>
          <a:prstGeom prst="rect">
            <a:avLst/>
          </a:prstGeom>
        </p:spPr>
      </p:pic>
      <p:pic>
        <p:nvPicPr>
          <p:cNvPr id="19" name="Рисунок 18"/>
          <p:cNvPicPr>
            <a:picLocks noChangeAspect="1"/>
          </p:cNvPicPr>
          <p:nvPr/>
        </p:nvPicPr>
        <p:blipFill rotWithShape="1">
          <a:blip r:embed="rId4"/>
          <a:srcRect l="55000" t="36261" r="40635" b="55979"/>
          <a:stretch/>
        </p:blipFill>
        <p:spPr>
          <a:xfrm>
            <a:off x="7010400" y="5905500"/>
            <a:ext cx="798286" cy="762000"/>
          </a:xfrm>
          <a:prstGeom prst="rect">
            <a:avLst/>
          </a:prstGeom>
        </p:spPr>
      </p:pic>
      <p:pic>
        <p:nvPicPr>
          <p:cNvPr id="20" name="Рисунок 19"/>
          <p:cNvPicPr>
            <a:picLocks noChangeAspect="1"/>
          </p:cNvPicPr>
          <p:nvPr/>
        </p:nvPicPr>
        <p:blipFill rotWithShape="1">
          <a:blip r:embed="rId4"/>
          <a:srcRect l="55000" t="36261" r="40635" b="55979"/>
          <a:stretch/>
        </p:blipFill>
        <p:spPr>
          <a:xfrm>
            <a:off x="5486400" y="7277100"/>
            <a:ext cx="798286" cy="762000"/>
          </a:xfrm>
          <a:prstGeom prst="rect">
            <a:avLst/>
          </a:prstGeom>
        </p:spPr>
      </p:pic>
      <p:pic>
        <p:nvPicPr>
          <p:cNvPr id="21" name="Рисунок 20"/>
          <p:cNvPicPr>
            <a:picLocks noChangeAspect="1"/>
          </p:cNvPicPr>
          <p:nvPr/>
        </p:nvPicPr>
        <p:blipFill rotWithShape="1">
          <a:blip r:embed="rId4"/>
          <a:srcRect l="55000" t="36261" r="40635" b="55979"/>
          <a:stretch/>
        </p:blipFill>
        <p:spPr>
          <a:xfrm>
            <a:off x="7086600" y="8496300"/>
            <a:ext cx="798286" cy="762000"/>
          </a:xfrm>
          <a:prstGeom prst="rect">
            <a:avLst/>
          </a:prstGeom>
        </p:spPr>
      </p:pic>
      <p:sp>
        <p:nvSpPr>
          <p:cNvPr id="23" name="Freeform 40"/>
          <p:cNvSpPr/>
          <p:nvPr/>
        </p:nvSpPr>
        <p:spPr>
          <a:xfrm>
            <a:off x="14401800" y="2552700"/>
            <a:ext cx="932103" cy="944119"/>
          </a:xfrm>
          <a:custGeom>
            <a:avLst/>
            <a:gdLst/>
            <a:ahLst/>
            <a:cxnLst/>
            <a:rect l="l" t="t" r="r" b="b"/>
            <a:pathLst>
              <a:path w="932103" h="944119">
                <a:moveTo>
                  <a:pt x="0" y="0"/>
                </a:moveTo>
                <a:lnTo>
                  <a:pt x="932103" y="0"/>
                </a:lnTo>
                <a:lnTo>
                  <a:pt x="932103" y="944120"/>
                </a:lnTo>
                <a:lnTo>
                  <a:pt x="0" y="944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818633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886" y="2135440"/>
            <a:ext cx="5623199" cy="8151560"/>
            <a:chOff x="0" y="0"/>
            <a:chExt cx="2068819" cy="2999023"/>
          </a:xfrm>
        </p:grpSpPr>
        <p:sp>
          <p:nvSpPr>
            <p:cNvPr id="4" name="Freeform 4"/>
            <p:cNvSpPr/>
            <p:nvPr/>
          </p:nvSpPr>
          <p:spPr>
            <a:xfrm>
              <a:off x="0" y="0"/>
              <a:ext cx="2068819" cy="2999023"/>
            </a:xfrm>
            <a:custGeom>
              <a:avLst/>
              <a:gdLst/>
              <a:ahLst/>
              <a:cxnLst/>
              <a:rect l="l" t="t" r="r" b="b"/>
              <a:pathLst>
                <a:path w="2068819" h="2999023">
                  <a:moveTo>
                    <a:pt x="0" y="0"/>
                  </a:moveTo>
                  <a:lnTo>
                    <a:pt x="2068819" y="0"/>
                  </a:lnTo>
                  <a:lnTo>
                    <a:pt x="2068819" y="2999023"/>
                  </a:lnTo>
                  <a:lnTo>
                    <a:pt x="0" y="2999023"/>
                  </a:lnTo>
                  <a:close/>
                </a:path>
              </a:pathLst>
            </a:custGeom>
            <a:solidFill>
              <a:srgbClr val="FEBF0E"/>
            </a:solidFill>
          </p:spPr>
        </p:sp>
      </p:grpSp>
      <p:pic>
        <p:nvPicPr>
          <p:cNvPr id="5" name="Рисунок 4"/>
          <p:cNvPicPr>
            <a:picLocks noChangeAspect="1"/>
          </p:cNvPicPr>
          <p:nvPr/>
        </p:nvPicPr>
        <p:blipFill rotWithShape="1">
          <a:blip r:embed="rId2"/>
          <a:srcRect t="20036" b="48218"/>
          <a:stretch/>
        </p:blipFill>
        <p:spPr>
          <a:xfrm>
            <a:off x="0" y="-30843"/>
            <a:ext cx="18288000" cy="3750128"/>
          </a:xfrm>
          <a:prstGeom prst="rect">
            <a:avLst/>
          </a:prstGeom>
        </p:spPr>
      </p:pic>
      <p:sp>
        <p:nvSpPr>
          <p:cNvPr id="7" name="Скругленный прямоугольник 6"/>
          <p:cNvSpPr/>
          <p:nvPr/>
        </p:nvSpPr>
        <p:spPr>
          <a:xfrm>
            <a:off x="1981200" y="2019300"/>
            <a:ext cx="1828800" cy="6096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кругленный прямоугольник 7"/>
          <p:cNvSpPr/>
          <p:nvPr/>
        </p:nvSpPr>
        <p:spPr>
          <a:xfrm>
            <a:off x="457200" y="876300"/>
            <a:ext cx="5486400" cy="685800"/>
          </a:xfrm>
          <a:prstGeom prst="roundRect">
            <a:avLst/>
          </a:prstGeom>
          <a:noFill/>
          <a:ln>
            <a:solidFill>
              <a:srgbClr val="EA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Arial Narrow" panose="020B0606020202030204" pitchFamily="34" charset="0"/>
              </a:rPr>
              <a:t>З МЕТОЮ ЗАПОВНЕННЯ НОВОЇ ДЕКЛАРАЦІЇ</a:t>
            </a:r>
          </a:p>
        </p:txBody>
      </p:sp>
      <p:sp>
        <p:nvSpPr>
          <p:cNvPr id="22" name="Дуга 21"/>
          <p:cNvSpPr/>
          <p:nvPr/>
        </p:nvSpPr>
        <p:spPr>
          <a:xfrm rot="10800000">
            <a:off x="685800" y="952500"/>
            <a:ext cx="2609565" cy="1219200"/>
          </a:xfrm>
          <a:prstGeom prst="arc">
            <a:avLst/>
          </a:prstGeom>
          <a:ln>
            <a:solidFill>
              <a:srgbClr val="EAB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23" name="Прямоугольник 22"/>
          <p:cNvSpPr/>
          <p:nvPr/>
        </p:nvSpPr>
        <p:spPr>
          <a:xfrm>
            <a:off x="7543800" y="5524500"/>
            <a:ext cx="9220200" cy="1938992"/>
          </a:xfrm>
          <a:prstGeom prst="rect">
            <a:avLst/>
          </a:prstGeom>
        </p:spPr>
        <p:txBody>
          <a:bodyPr wrap="square">
            <a:spAutoFit/>
          </a:bodyPr>
          <a:lstStyle/>
          <a:p>
            <a:r>
              <a:rPr lang="uk-UA" sz="2400" dirty="0" err="1">
                <a:latin typeface="Arial Narrow" panose="020B0606020202030204" pitchFamily="34" charset="0"/>
              </a:rPr>
              <a:t>Підтвердіть</a:t>
            </a:r>
            <a:r>
              <a:rPr lang="uk-UA" sz="2400" dirty="0">
                <a:latin typeface="Arial Narrow" panose="020B0606020202030204" pitchFamily="34" charset="0"/>
              </a:rPr>
              <a:t> ознайомлення із Порядком заповнення та подання декларації особи, уповноваженої на виконання функцій держави або місцевого самоврядування, затверджений наказом Національного агентства з питань запобігання корупції від 23.07.2021 № 449/21та надайте згоду на обробку персональних даних.</a:t>
            </a:r>
          </a:p>
        </p:txBody>
      </p:sp>
      <p:pic>
        <p:nvPicPr>
          <p:cNvPr id="26" name="Рисунок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695700"/>
            <a:ext cx="914400" cy="1243362"/>
          </a:xfrm>
          <a:prstGeom prst="rect">
            <a:avLst/>
          </a:prstGeom>
        </p:spPr>
      </p:pic>
      <p:sp>
        <p:nvSpPr>
          <p:cNvPr id="27" name="Freeform 2"/>
          <p:cNvSpPr/>
          <p:nvPr/>
        </p:nvSpPr>
        <p:spPr>
          <a:xfrm>
            <a:off x="6172200" y="5905500"/>
            <a:ext cx="965200" cy="1072243"/>
          </a:xfrm>
          <a:custGeom>
            <a:avLst/>
            <a:gdLst/>
            <a:ahLst/>
            <a:cxnLst/>
            <a:rect l="l" t="t" r="r" b="b"/>
            <a:pathLst>
              <a:path w="559773" h="712674">
                <a:moveTo>
                  <a:pt x="0" y="0"/>
                </a:moveTo>
                <a:lnTo>
                  <a:pt x="559773" y="0"/>
                </a:lnTo>
                <a:lnTo>
                  <a:pt x="559773" y="712673"/>
                </a:lnTo>
                <a:lnTo>
                  <a:pt x="0" y="7126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Прямоугольник 27"/>
          <p:cNvSpPr/>
          <p:nvPr/>
        </p:nvSpPr>
        <p:spPr>
          <a:xfrm>
            <a:off x="7467600" y="3695700"/>
            <a:ext cx="9296400" cy="1200329"/>
          </a:xfrm>
          <a:prstGeom prst="rect">
            <a:avLst/>
          </a:prstGeom>
        </p:spPr>
        <p:txBody>
          <a:bodyPr wrap="square">
            <a:spAutoFit/>
          </a:bodyPr>
          <a:lstStyle/>
          <a:p>
            <a:r>
              <a:rPr lang="uk-UA" sz="2400" dirty="0">
                <a:solidFill>
                  <a:srgbClr val="333333"/>
                </a:solidFill>
                <a:latin typeface="Arial Narrow" panose="020B0606020202030204" pitchFamily="34" charset="0"/>
              </a:rPr>
              <a:t>Перед заповненням декларації ознайомтесь з актуальною версією роз’яснень щодо заповнення  у Базі знань на офіційному </a:t>
            </a:r>
            <a:r>
              <a:rPr lang="uk-UA" sz="2400" dirty="0" err="1">
                <a:solidFill>
                  <a:srgbClr val="333333"/>
                </a:solidFill>
                <a:latin typeface="Arial Narrow" panose="020B0606020202030204" pitchFamily="34" charset="0"/>
              </a:rPr>
              <a:t>вебсайті</a:t>
            </a:r>
            <a:r>
              <a:rPr lang="uk-UA" sz="2400" dirty="0">
                <a:solidFill>
                  <a:srgbClr val="333333"/>
                </a:solidFill>
                <a:latin typeface="Arial Narrow" panose="020B0606020202030204" pitchFamily="34" charset="0"/>
              </a:rPr>
              <a:t> Національного агентства</a:t>
            </a:r>
            <a:endParaRPr lang="uk-UA" sz="2400" dirty="0">
              <a:latin typeface="Arial Narrow" panose="020B0606020202030204" pitchFamily="34" charset="0"/>
            </a:endParaRPr>
          </a:p>
        </p:txBody>
      </p:sp>
      <p:pic>
        <p:nvPicPr>
          <p:cNvPr id="29" name="Рисунок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4152900"/>
            <a:ext cx="2819400" cy="2819400"/>
          </a:xfrm>
          <a:prstGeom prst="rect">
            <a:avLst/>
          </a:prstGeom>
        </p:spPr>
      </p:pic>
      <p:sp>
        <p:nvSpPr>
          <p:cNvPr id="30" name="TextBox 29"/>
          <p:cNvSpPr txBox="1"/>
          <p:nvPr/>
        </p:nvSpPr>
        <p:spPr>
          <a:xfrm>
            <a:off x="685800" y="7200900"/>
            <a:ext cx="4343400" cy="1938992"/>
          </a:xfrm>
          <a:prstGeom prst="rect">
            <a:avLst/>
          </a:prstGeom>
          <a:noFill/>
        </p:spPr>
        <p:txBody>
          <a:bodyPr wrap="square" rtlCol="0">
            <a:spAutoFit/>
          </a:bodyPr>
          <a:lstStyle/>
          <a:p>
            <a:pPr algn="ctr"/>
            <a:r>
              <a:rPr lang="ru-RU" sz="2400" dirty="0">
                <a:latin typeface="Arial Narrow" panose="020B0606020202030204" pitchFamily="34" charset="0"/>
              </a:rPr>
              <a:t>РЕКОМЕНДАЦІЙНІ РОЗ’ЯСНЕННЯ, МЕТОДИЧНА ТА КОНСУЛЬТАЦІЙНА ДОПОМОГА НАЦІОНАЛЬНОГО АГЕНТСТВА З ПИТАНЬ ЗАПОБІГАННЯ КОРУПЦІЇ</a:t>
            </a:r>
            <a:endParaRPr lang="uk-UA" sz="2400" dirty="0">
              <a:latin typeface="Arial Narrow" panose="020B0606020202030204" pitchFamily="34" charset="0"/>
            </a:endParaRPr>
          </a:p>
        </p:txBody>
      </p:sp>
      <p:pic>
        <p:nvPicPr>
          <p:cNvPr id="31" name="Рисунок 30" descr="Зображення, що містить малювання&#10;&#10;Автоматично згенерований опис">
            <a:extLst>
              <a:ext uri="{FF2B5EF4-FFF2-40B4-BE49-F238E27FC236}">
                <a16:creationId xmlns:a16="http://schemas.microsoft.com/office/drawing/2014/main" id="{06422B63-9D79-4464-963F-3AEEC77D5C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8191500"/>
            <a:ext cx="907354" cy="907354"/>
          </a:xfrm>
          <a:prstGeom prst="rect">
            <a:avLst/>
          </a:prstGeom>
        </p:spPr>
      </p:pic>
      <p:sp>
        <p:nvSpPr>
          <p:cNvPr id="32" name="TextBox 31"/>
          <p:cNvSpPr txBox="1"/>
          <p:nvPr/>
        </p:nvSpPr>
        <p:spPr>
          <a:xfrm>
            <a:off x="7543800" y="8115300"/>
            <a:ext cx="9067800" cy="830997"/>
          </a:xfrm>
          <a:prstGeom prst="rect">
            <a:avLst/>
          </a:prstGeom>
          <a:noFill/>
        </p:spPr>
        <p:txBody>
          <a:bodyPr wrap="square" rtlCol="0">
            <a:spAutoFit/>
          </a:bodyPr>
          <a:lstStyle/>
          <a:p>
            <a:r>
              <a:rPr lang="uk-UA" sz="2400" dirty="0">
                <a:latin typeface="Arial Narrow" panose="020B0606020202030204" pitchFamily="34" charset="0"/>
              </a:rPr>
              <a:t>Кожен розділ декларації містить роз’яснення щодо особливостей заповнення та посилання на Базу знань НАЗК</a:t>
            </a:r>
          </a:p>
        </p:txBody>
      </p:sp>
    </p:spTree>
    <p:extLst>
      <p:ext uri="{BB962C8B-B14F-4D97-AF65-F5344CB8AC3E}">
        <p14:creationId xmlns:p14="http://schemas.microsoft.com/office/powerpoint/2010/main" val="1692942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12614</TotalTime>
  <Words>3679</Words>
  <Application>Microsoft Office PowerPoint</Application>
  <PresentationFormat>Произвольный</PresentationFormat>
  <Paragraphs>418</Paragraphs>
  <Slides>33</Slides>
  <Notes>4</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33</vt:i4>
      </vt:variant>
    </vt:vector>
  </HeadingPairs>
  <TitlesOfParts>
    <vt:vector size="43" baseType="lpstr">
      <vt:lpstr>Crimson Roman</vt:lpstr>
      <vt:lpstr>Nunito Sans Bold</vt:lpstr>
      <vt:lpstr>Calibri</vt:lpstr>
      <vt:lpstr>Crimson Roman Bold</vt:lpstr>
      <vt:lpstr>Tahoma</vt:lpstr>
      <vt:lpstr>Arial Narrow</vt:lpstr>
      <vt:lpstr>Arial Black</vt:lpstr>
      <vt:lpstr>Times New Roman</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ДОНЕЦЬКИЙ ДЕРЖАВНИЙ УНІВЕРСИТЕТ ВНУТРІШНІХ СПРАВ</dc:title>
  <dc:creator>DUVS6</dc:creator>
  <cp:lastModifiedBy>Note</cp:lastModifiedBy>
  <cp:revision>270</cp:revision>
  <cp:lastPrinted>2026-01-09T07:27:59Z</cp:lastPrinted>
  <dcterms:created xsi:type="dcterms:W3CDTF">2006-08-16T00:00:00Z</dcterms:created>
  <dcterms:modified xsi:type="dcterms:W3CDTF">2026-01-09T13:29:13Z</dcterms:modified>
  <dc:identifier>DAFte0uOW_E</dc:identifier>
</cp:coreProperties>
</file>