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89588" autoAdjust="0"/>
  </p:normalViewPr>
  <p:slideViewPr>
    <p:cSldViewPr>
      <p:cViewPr varScale="1">
        <p:scale>
          <a:sx n="29" d="100"/>
          <a:sy n="29" d="100"/>
        </p:scale>
        <p:origin x="7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E8BFB-FF49-4B0D-A9FA-0DB82656A7D4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ru-UA"/>
        </a:p>
      </dgm:t>
    </dgm:pt>
    <dgm:pt modelId="{758CD343-C9F6-4F26-B079-726BC2378282}">
      <dgm:prSet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Навчання ЗВО збору, аналізу та систематизації інформації засобами </a:t>
          </a:r>
          <a:r>
            <a:rPr lang="en-US" dirty="0">
              <a:solidFill>
                <a:schemeClr val="tx1"/>
              </a:solidFill>
            </a:rPr>
            <a:t>OSINT</a:t>
          </a:r>
          <a:r>
            <a:rPr lang="uk-UA" dirty="0">
              <a:solidFill>
                <a:schemeClr val="tx1"/>
              </a:solidFill>
            </a:rPr>
            <a:t>-технологій про втрати російської армії та інших військових формувань, задіяних у збройній агресії </a:t>
          </a:r>
          <a:r>
            <a:rPr lang="uk-UA" dirty="0" err="1">
              <a:solidFill>
                <a:schemeClr val="tx1"/>
              </a:solidFill>
            </a:rPr>
            <a:t>рф</a:t>
          </a:r>
          <a:r>
            <a:rPr lang="uk-UA" dirty="0">
              <a:solidFill>
                <a:schemeClr val="tx1"/>
              </a:solidFill>
            </a:rPr>
            <a:t> проти України, з 2014 року по теперішній час</a:t>
          </a:r>
          <a:endParaRPr lang="ru-UA" dirty="0">
            <a:solidFill>
              <a:schemeClr val="tx1"/>
            </a:solidFill>
          </a:endParaRPr>
        </a:p>
      </dgm:t>
    </dgm:pt>
    <dgm:pt modelId="{48B67D83-FD23-4F8C-9941-A5CB255398A2}" type="parTrans" cxnId="{C7D65DAD-CF7E-48C7-A0D3-AAD6355FCD76}">
      <dgm:prSet/>
      <dgm:spPr/>
      <dgm:t>
        <a:bodyPr/>
        <a:lstStyle/>
        <a:p>
          <a:endParaRPr lang="ru-UA"/>
        </a:p>
      </dgm:t>
    </dgm:pt>
    <dgm:pt modelId="{6FA9B715-8349-4940-89ED-AFF6CE753EA9}" type="sibTrans" cxnId="{C7D65DAD-CF7E-48C7-A0D3-AAD6355FCD76}">
      <dgm:prSet/>
      <dgm:spPr/>
      <dgm:t>
        <a:bodyPr/>
        <a:lstStyle/>
        <a:p>
          <a:endParaRPr lang="ru-UA"/>
        </a:p>
      </dgm:t>
    </dgm:pt>
    <dgm:pt modelId="{AD75CB5E-DEEB-4F5B-B91E-E8327221A17C}">
      <dgm:prSet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Викриття масштабів втрат, їх характеристики та наслідки для </a:t>
          </a:r>
          <a:r>
            <a:rPr lang="uk-UA" dirty="0" err="1">
              <a:solidFill>
                <a:schemeClr val="tx1"/>
              </a:solidFill>
            </a:rPr>
            <a:t>рф</a:t>
          </a:r>
          <a:r>
            <a:rPr lang="uk-UA" dirty="0">
              <a:solidFill>
                <a:schemeClr val="tx1"/>
              </a:solidFill>
            </a:rPr>
            <a:t> та суспільства </a:t>
          </a:r>
          <a:r>
            <a:rPr lang="uk-UA" dirty="0" err="1">
              <a:solidFill>
                <a:schemeClr val="tx1"/>
              </a:solidFill>
            </a:rPr>
            <a:t>рф</a:t>
          </a:r>
          <a:endParaRPr lang="ru-UA" dirty="0">
            <a:solidFill>
              <a:schemeClr val="tx1"/>
            </a:solidFill>
          </a:endParaRPr>
        </a:p>
      </dgm:t>
    </dgm:pt>
    <dgm:pt modelId="{4B700F95-31FA-4C97-ACCD-88043484F329}" type="parTrans" cxnId="{E41E3DAD-96A4-4269-8E98-769D0B529F37}">
      <dgm:prSet/>
      <dgm:spPr/>
      <dgm:t>
        <a:bodyPr/>
        <a:lstStyle/>
        <a:p>
          <a:endParaRPr lang="ru-UA"/>
        </a:p>
      </dgm:t>
    </dgm:pt>
    <dgm:pt modelId="{575FFA79-2421-488A-ABFE-3E06B7BB4BD9}" type="sibTrans" cxnId="{E41E3DAD-96A4-4269-8E98-769D0B529F37}">
      <dgm:prSet/>
      <dgm:spPr/>
      <dgm:t>
        <a:bodyPr/>
        <a:lstStyle/>
        <a:p>
          <a:endParaRPr lang="ru-UA"/>
        </a:p>
      </dgm:t>
    </dgm:pt>
    <dgm:pt modelId="{49645372-F0E0-4B8D-B266-7B0732A5B760}">
      <dgm:prSet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Співпраця з розробниками веб-ресурсу «</a:t>
          </a:r>
          <a:r>
            <a:rPr lang="uk-UA" dirty="0" err="1">
              <a:solidFill>
                <a:schemeClr val="tx1"/>
              </a:solidFill>
            </a:rPr>
            <a:t>Потерь.НЕТ</a:t>
          </a:r>
          <a:r>
            <a:rPr lang="uk-UA" dirty="0">
              <a:solidFill>
                <a:schemeClr val="tx1"/>
              </a:solidFill>
            </a:rPr>
            <a:t>» МВС України в зборі інформації щодо об'єктивної картини втрат армії </a:t>
          </a:r>
          <a:r>
            <a:rPr lang="uk-UA" dirty="0" err="1">
              <a:solidFill>
                <a:schemeClr val="tx1"/>
              </a:solidFill>
            </a:rPr>
            <a:t>рф</a:t>
          </a:r>
          <a:r>
            <a:rPr lang="uk-UA" dirty="0">
              <a:solidFill>
                <a:schemeClr val="tx1"/>
              </a:solidFill>
            </a:rPr>
            <a:t>, незаконних збройних формувань </a:t>
          </a:r>
          <a:r>
            <a:rPr lang="uk-UA" dirty="0" err="1">
              <a:solidFill>
                <a:schemeClr val="tx1"/>
              </a:solidFill>
            </a:rPr>
            <a:t>т.зв</a:t>
          </a:r>
          <a:r>
            <a:rPr lang="uk-UA" dirty="0">
              <a:solidFill>
                <a:schemeClr val="tx1"/>
              </a:solidFill>
            </a:rPr>
            <a:t>. «ДНР» і «ЛНР», приватних військових компаній, які брали участь у збройній агресії проти України</a:t>
          </a:r>
          <a:endParaRPr lang="ru-UA" dirty="0">
            <a:solidFill>
              <a:schemeClr val="tx1"/>
            </a:solidFill>
          </a:endParaRPr>
        </a:p>
      </dgm:t>
    </dgm:pt>
    <dgm:pt modelId="{ECE9D884-F8F4-405E-B82A-396E82E30824}" type="parTrans" cxnId="{6789D665-527E-4CE6-8D47-ED82F4F1951A}">
      <dgm:prSet/>
      <dgm:spPr/>
      <dgm:t>
        <a:bodyPr/>
        <a:lstStyle/>
        <a:p>
          <a:endParaRPr lang="ru-UA"/>
        </a:p>
      </dgm:t>
    </dgm:pt>
    <dgm:pt modelId="{6A3E6DD5-3C35-4D37-8B58-FCC7667B8FE0}" type="sibTrans" cxnId="{6789D665-527E-4CE6-8D47-ED82F4F1951A}">
      <dgm:prSet/>
      <dgm:spPr/>
      <dgm:t>
        <a:bodyPr/>
        <a:lstStyle/>
        <a:p>
          <a:endParaRPr lang="ru-UA"/>
        </a:p>
      </dgm:t>
    </dgm:pt>
    <dgm:pt modelId="{68848453-AA15-4833-AAA3-B19FCF8AD9C1}">
      <dgm:prSet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Поширення інформації на міжнародному рівні з метою розкриття агресивних дій </a:t>
          </a:r>
          <a:r>
            <a:rPr lang="uk-UA" dirty="0" err="1">
              <a:solidFill>
                <a:schemeClr val="tx1"/>
              </a:solidFill>
            </a:rPr>
            <a:t>рф</a:t>
          </a:r>
          <a:r>
            <a:rPr lang="uk-UA" dirty="0">
              <a:solidFill>
                <a:schemeClr val="tx1"/>
              </a:solidFill>
            </a:rPr>
            <a:t> та підтримки України в забезпечення безпеки та суверенітету</a:t>
          </a:r>
          <a:endParaRPr lang="ru-UA" dirty="0">
            <a:solidFill>
              <a:schemeClr val="tx1"/>
            </a:solidFill>
          </a:endParaRPr>
        </a:p>
      </dgm:t>
    </dgm:pt>
    <dgm:pt modelId="{0E6938BE-19E9-43E9-A251-155F3D2395B4}" type="parTrans" cxnId="{A27AEB7F-63DB-48D3-8D30-1F410198D51E}">
      <dgm:prSet/>
      <dgm:spPr/>
      <dgm:t>
        <a:bodyPr/>
        <a:lstStyle/>
        <a:p>
          <a:endParaRPr lang="ru-UA"/>
        </a:p>
      </dgm:t>
    </dgm:pt>
    <dgm:pt modelId="{0ED2B488-EBBB-490A-A771-187D18671DD6}" type="sibTrans" cxnId="{A27AEB7F-63DB-48D3-8D30-1F410198D51E}">
      <dgm:prSet/>
      <dgm:spPr/>
      <dgm:t>
        <a:bodyPr/>
        <a:lstStyle/>
        <a:p>
          <a:endParaRPr lang="ru-UA"/>
        </a:p>
      </dgm:t>
    </dgm:pt>
    <dgm:pt modelId="{D2B4E5D3-B4D1-4A4C-BF7D-BF590A7DE858}" type="pres">
      <dgm:prSet presAssocID="{9CDE8BFB-FF49-4B0D-A9FA-0DB82656A7D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7EFF0E-66DF-443E-B7B4-E16207007E89}" type="pres">
      <dgm:prSet presAssocID="{9CDE8BFB-FF49-4B0D-A9FA-0DB82656A7D4}" presName="arrow" presStyleLbl="bgShp" presStyleIdx="0" presStyleCnt="1" custLinFactNeighborX="0" custLinFactNeighborY="-235"/>
      <dgm:spPr/>
    </dgm:pt>
    <dgm:pt modelId="{6271EC80-0EA0-4898-85CC-E29EF76473BC}" type="pres">
      <dgm:prSet presAssocID="{9CDE8BFB-FF49-4B0D-A9FA-0DB82656A7D4}" presName="linearProcess" presStyleCnt="0"/>
      <dgm:spPr/>
    </dgm:pt>
    <dgm:pt modelId="{553945B4-B944-40A9-A349-F89E060BA6F2}" type="pres">
      <dgm:prSet presAssocID="{758CD343-C9F6-4F26-B079-726BC237828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D9F8B-DE04-4CB2-B05F-A5857E7F2296}" type="pres">
      <dgm:prSet presAssocID="{6FA9B715-8349-4940-89ED-AFF6CE753EA9}" presName="sibTrans" presStyleCnt="0"/>
      <dgm:spPr/>
    </dgm:pt>
    <dgm:pt modelId="{61F5AB67-B651-4228-BE3E-BCD8580A5904}" type="pres">
      <dgm:prSet presAssocID="{AD75CB5E-DEEB-4F5B-B91E-E8327221A17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6C672-913F-40A6-AF32-935CC922306D}" type="pres">
      <dgm:prSet presAssocID="{575FFA79-2421-488A-ABFE-3E06B7BB4BD9}" presName="sibTrans" presStyleCnt="0"/>
      <dgm:spPr/>
    </dgm:pt>
    <dgm:pt modelId="{D37DA762-A7BE-4544-B552-1F0B229B4634}" type="pres">
      <dgm:prSet presAssocID="{49645372-F0E0-4B8D-B266-7B0732A5B76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4D9BC-1320-4E89-AD9B-8093106437AC}" type="pres">
      <dgm:prSet presAssocID="{6A3E6DD5-3C35-4D37-8B58-FCC7667B8FE0}" presName="sibTrans" presStyleCnt="0"/>
      <dgm:spPr/>
    </dgm:pt>
    <dgm:pt modelId="{457B4833-6485-4BAF-A852-35A299A2985D}" type="pres">
      <dgm:prSet presAssocID="{68848453-AA15-4833-AAA3-B19FCF8AD9C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E657B5-5B1B-41B2-B811-B46E1FC2FD1C}" type="presOf" srcId="{758CD343-C9F6-4F26-B079-726BC2378282}" destId="{553945B4-B944-40A9-A349-F89E060BA6F2}" srcOrd="0" destOrd="0" presId="urn:microsoft.com/office/officeart/2005/8/layout/hProcess9"/>
    <dgm:cxn modelId="{9961DDA4-3A67-4D75-99D0-0EBAA97F0E51}" type="presOf" srcId="{49645372-F0E0-4B8D-B266-7B0732A5B760}" destId="{D37DA762-A7BE-4544-B552-1F0B229B4634}" srcOrd="0" destOrd="0" presId="urn:microsoft.com/office/officeart/2005/8/layout/hProcess9"/>
    <dgm:cxn modelId="{A27AEB7F-63DB-48D3-8D30-1F410198D51E}" srcId="{9CDE8BFB-FF49-4B0D-A9FA-0DB82656A7D4}" destId="{68848453-AA15-4833-AAA3-B19FCF8AD9C1}" srcOrd="3" destOrd="0" parTransId="{0E6938BE-19E9-43E9-A251-155F3D2395B4}" sibTransId="{0ED2B488-EBBB-490A-A771-187D18671DD6}"/>
    <dgm:cxn modelId="{10B4C2C3-8450-4CCB-9F29-95C69F8D42DF}" type="presOf" srcId="{AD75CB5E-DEEB-4F5B-B91E-E8327221A17C}" destId="{61F5AB67-B651-4228-BE3E-BCD8580A5904}" srcOrd="0" destOrd="0" presId="urn:microsoft.com/office/officeart/2005/8/layout/hProcess9"/>
    <dgm:cxn modelId="{E9C882E3-773E-4484-800F-D230D161BBE4}" type="presOf" srcId="{9CDE8BFB-FF49-4B0D-A9FA-0DB82656A7D4}" destId="{D2B4E5D3-B4D1-4A4C-BF7D-BF590A7DE858}" srcOrd="0" destOrd="0" presId="urn:microsoft.com/office/officeart/2005/8/layout/hProcess9"/>
    <dgm:cxn modelId="{E41E3DAD-96A4-4269-8E98-769D0B529F37}" srcId="{9CDE8BFB-FF49-4B0D-A9FA-0DB82656A7D4}" destId="{AD75CB5E-DEEB-4F5B-B91E-E8327221A17C}" srcOrd="1" destOrd="0" parTransId="{4B700F95-31FA-4C97-ACCD-88043484F329}" sibTransId="{575FFA79-2421-488A-ABFE-3E06B7BB4BD9}"/>
    <dgm:cxn modelId="{C7D65DAD-CF7E-48C7-A0D3-AAD6355FCD76}" srcId="{9CDE8BFB-FF49-4B0D-A9FA-0DB82656A7D4}" destId="{758CD343-C9F6-4F26-B079-726BC2378282}" srcOrd="0" destOrd="0" parTransId="{48B67D83-FD23-4F8C-9941-A5CB255398A2}" sibTransId="{6FA9B715-8349-4940-89ED-AFF6CE753EA9}"/>
    <dgm:cxn modelId="{D7368B35-C1D3-45FF-9782-BF94919D207F}" type="presOf" srcId="{68848453-AA15-4833-AAA3-B19FCF8AD9C1}" destId="{457B4833-6485-4BAF-A852-35A299A2985D}" srcOrd="0" destOrd="0" presId="urn:microsoft.com/office/officeart/2005/8/layout/hProcess9"/>
    <dgm:cxn modelId="{6789D665-527E-4CE6-8D47-ED82F4F1951A}" srcId="{9CDE8BFB-FF49-4B0D-A9FA-0DB82656A7D4}" destId="{49645372-F0E0-4B8D-B266-7B0732A5B760}" srcOrd="2" destOrd="0" parTransId="{ECE9D884-F8F4-405E-B82A-396E82E30824}" sibTransId="{6A3E6DD5-3C35-4D37-8B58-FCC7667B8FE0}"/>
    <dgm:cxn modelId="{B380A095-750B-4B97-807C-93E8F90B5F22}" type="presParOf" srcId="{D2B4E5D3-B4D1-4A4C-BF7D-BF590A7DE858}" destId="{427EFF0E-66DF-443E-B7B4-E16207007E89}" srcOrd="0" destOrd="0" presId="urn:microsoft.com/office/officeart/2005/8/layout/hProcess9"/>
    <dgm:cxn modelId="{E8058B1E-36A3-4BB8-93C1-D19BBB01DC4B}" type="presParOf" srcId="{D2B4E5D3-B4D1-4A4C-BF7D-BF590A7DE858}" destId="{6271EC80-0EA0-4898-85CC-E29EF76473BC}" srcOrd="1" destOrd="0" presId="urn:microsoft.com/office/officeart/2005/8/layout/hProcess9"/>
    <dgm:cxn modelId="{E571941D-C8A0-4F7B-8B27-89FAB3B93753}" type="presParOf" srcId="{6271EC80-0EA0-4898-85CC-E29EF76473BC}" destId="{553945B4-B944-40A9-A349-F89E060BA6F2}" srcOrd="0" destOrd="0" presId="urn:microsoft.com/office/officeart/2005/8/layout/hProcess9"/>
    <dgm:cxn modelId="{92AEA5C1-43F0-4EB3-8DDB-7B7EFE11939D}" type="presParOf" srcId="{6271EC80-0EA0-4898-85CC-E29EF76473BC}" destId="{32CD9F8B-DE04-4CB2-B05F-A5857E7F2296}" srcOrd="1" destOrd="0" presId="urn:microsoft.com/office/officeart/2005/8/layout/hProcess9"/>
    <dgm:cxn modelId="{21960F5E-C451-4941-9BE6-E865044F92AE}" type="presParOf" srcId="{6271EC80-0EA0-4898-85CC-E29EF76473BC}" destId="{61F5AB67-B651-4228-BE3E-BCD8580A5904}" srcOrd="2" destOrd="0" presId="urn:microsoft.com/office/officeart/2005/8/layout/hProcess9"/>
    <dgm:cxn modelId="{B14DBEF0-2766-4DA2-B493-2B2C306D669C}" type="presParOf" srcId="{6271EC80-0EA0-4898-85CC-E29EF76473BC}" destId="{1226C672-913F-40A6-AF32-935CC922306D}" srcOrd="3" destOrd="0" presId="urn:microsoft.com/office/officeart/2005/8/layout/hProcess9"/>
    <dgm:cxn modelId="{F3035386-4425-443C-9E2D-7F40EDFD82D5}" type="presParOf" srcId="{6271EC80-0EA0-4898-85CC-E29EF76473BC}" destId="{D37DA762-A7BE-4544-B552-1F0B229B4634}" srcOrd="4" destOrd="0" presId="urn:microsoft.com/office/officeart/2005/8/layout/hProcess9"/>
    <dgm:cxn modelId="{866ABA4B-C7EB-4783-9453-CA7245612728}" type="presParOf" srcId="{6271EC80-0EA0-4898-85CC-E29EF76473BC}" destId="{5764D9BC-1320-4E89-AD9B-8093106437AC}" srcOrd="5" destOrd="0" presId="urn:microsoft.com/office/officeart/2005/8/layout/hProcess9"/>
    <dgm:cxn modelId="{0ECEEA16-530A-4865-9CBD-A0433A81A357}" type="presParOf" srcId="{6271EC80-0EA0-4898-85CC-E29EF76473BC}" destId="{457B4833-6485-4BAF-A852-35A299A2985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A9FEC-052C-436C-8B9A-EC2BCD7C57A9}" type="doc">
      <dgm:prSet loTypeId="urn:microsoft.com/office/officeart/2005/8/layout/matrix3" loCatId="matrix" qsTypeId="urn:microsoft.com/office/officeart/2005/8/quickstyle/simple2" qsCatId="simple" csTypeId="urn:microsoft.com/office/officeart/2005/8/colors/accent3_1" csCatId="accent3"/>
      <dgm:spPr/>
      <dgm:t>
        <a:bodyPr/>
        <a:lstStyle/>
        <a:p>
          <a:endParaRPr lang="ru-UA"/>
        </a:p>
      </dgm:t>
    </dgm:pt>
    <dgm:pt modelId="{F56FBD0E-89F9-4067-81DF-481DAB12EDAA}">
      <dgm:prSet/>
      <dgm:spPr/>
      <dgm:t>
        <a:bodyPr/>
        <a:lstStyle/>
        <a:p>
          <a:r>
            <a:rPr lang="uk-UA"/>
            <a:t>ОПП за спеціальністю 262 «ПД»</a:t>
          </a:r>
          <a:endParaRPr lang="ru-UA"/>
        </a:p>
      </dgm:t>
    </dgm:pt>
    <dgm:pt modelId="{2F6E0F3E-A026-49DF-9890-2DEA02E71B7F}" type="parTrans" cxnId="{ABFFBA2F-E0B3-4F95-9A74-2855F22F5D0A}">
      <dgm:prSet/>
      <dgm:spPr/>
      <dgm:t>
        <a:bodyPr/>
        <a:lstStyle/>
        <a:p>
          <a:endParaRPr lang="ru-UA"/>
        </a:p>
      </dgm:t>
    </dgm:pt>
    <dgm:pt modelId="{CC121309-C7C3-469F-81B6-3F58EC637F80}" type="sibTrans" cxnId="{ABFFBA2F-E0B3-4F95-9A74-2855F22F5D0A}">
      <dgm:prSet/>
      <dgm:spPr/>
      <dgm:t>
        <a:bodyPr/>
        <a:lstStyle/>
        <a:p>
          <a:endParaRPr lang="ru-UA"/>
        </a:p>
      </dgm:t>
    </dgm:pt>
    <dgm:pt modelId="{6CC6F676-7D45-4490-AB14-634E3B46C188}">
      <dgm:prSet/>
      <dgm:spPr/>
      <dgm:t>
        <a:bodyPr/>
        <a:lstStyle/>
        <a:p>
          <a:r>
            <a:rPr lang="uk-UA"/>
            <a:t>Стратегія розвитку ДонДУВС</a:t>
          </a:r>
          <a:endParaRPr lang="ru-UA"/>
        </a:p>
      </dgm:t>
    </dgm:pt>
    <dgm:pt modelId="{19F4CA67-30BE-476A-80AF-7B8612BD4901}" type="parTrans" cxnId="{B2562CAB-7E18-4615-8F59-7966A805867E}">
      <dgm:prSet/>
      <dgm:spPr/>
      <dgm:t>
        <a:bodyPr/>
        <a:lstStyle/>
        <a:p>
          <a:endParaRPr lang="ru-UA"/>
        </a:p>
      </dgm:t>
    </dgm:pt>
    <dgm:pt modelId="{ED7FF7BA-7C75-4719-89C1-42F65E4E09A6}" type="sibTrans" cxnId="{B2562CAB-7E18-4615-8F59-7966A805867E}">
      <dgm:prSet/>
      <dgm:spPr/>
      <dgm:t>
        <a:bodyPr/>
        <a:lstStyle/>
        <a:p>
          <a:endParaRPr lang="ru-UA"/>
        </a:p>
      </dgm:t>
    </dgm:pt>
    <dgm:pt modelId="{FEA4D5AF-4431-4CFE-8828-FD8BB44FD21C}">
      <dgm:prSet/>
      <dgm:spPr/>
      <dgm:t>
        <a:bodyPr/>
        <a:lstStyle/>
        <a:p>
          <a:r>
            <a:rPr lang="uk-UA"/>
            <a:t>п.п. 2, 3 Розділу 3 Переліку пріоритетів діяльності НПУ</a:t>
          </a:r>
          <a:endParaRPr lang="ru-UA"/>
        </a:p>
      </dgm:t>
    </dgm:pt>
    <dgm:pt modelId="{764BB478-9BD7-450B-93C5-8DD9FD732A7E}" type="parTrans" cxnId="{E6A373EA-2A27-4AB0-806A-5FC6D89FD7A5}">
      <dgm:prSet/>
      <dgm:spPr/>
      <dgm:t>
        <a:bodyPr/>
        <a:lstStyle/>
        <a:p>
          <a:endParaRPr lang="ru-UA"/>
        </a:p>
      </dgm:t>
    </dgm:pt>
    <dgm:pt modelId="{5080034D-DFC2-41B2-8AE8-3D9E68056508}" type="sibTrans" cxnId="{E6A373EA-2A27-4AB0-806A-5FC6D89FD7A5}">
      <dgm:prSet/>
      <dgm:spPr/>
      <dgm:t>
        <a:bodyPr/>
        <a:lstStyle/>
        <a:p>
          <a:endParaRPr lang="ru-UA"/>
        </a:p>
      </dgm:t>
    </dgm:pt>
    <dgm:pt modelId="{91CF7216-8497-4CDF-8F40-DDEC65DC02A0}">
      <dgm:prSet/>
      <dgm:spPr/>
      <dgm:t>
        <a:bodyPr/>
        <a:lstStyle/>
        <a:p>
          <a:r>
            <a:rPr lang="uk-UA"/>
            <a:t>протокол наради з питань організації інноваційної та міжнародної діяльності закладів вищої освіти системи МВС</a:t>
          </a:r>
          <a:endParaRPr lang="ru-UA"/>
        </a:p>
      </dgm:t>
    </dgm:pt>
    <dgm:pt modelId="{BBC5DE64-0B49-4713-82F2-8C72BE2116DE}" type="parTrans" cxnId="{7847278D-E599-430B-AC3D-D5379BCEFACA}">
      <dgm:prSet/>
      <dgm:spPr/>
      <dgm:t>
        <a:bodyPr/>
        <a:lstStyle/>
        <a:p>
          <a:endParaRPr lang="ru-UA"/>
        </a:p>
      </dgm:t>
    </dgm:pt>
    <dgm:pt modelId="{96F9DC9C-6572-4292-A2BD-A3E22481222C}" type="sibTrans" cxnId="{7847278D-E599-430B-AC3D-D5379BCEFACA}">
      <dgm:prSet/>
      <dgm:spPr/>
      <dgm:t>
        <a:bodyPr/>
        <a:lstStyle/>
        <a:p>
          <a:endParaRPr lang="ru-UA"/>
        </a:p>
      </dgm:t>
    </dgm:pt>
    <dgm:pt modelId="{24A4E2B5-8907-45AB-9E2F-BDA6AE4DD49C}" type="pres">
      <dgm:prSet presAssocID="{C64A9FEC-052C-436C-8B9A-EC2BCD7C57A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F9ABE-D671-4797-A4CA-19999E259B38}" type="pres">
      <dgm:prSet presAssocID="{C64A9FEC-052C-436C-8B9A-EC2BCD7C57A9}" presName="diamond" presStyleLbl="bgShp" presStyleIdx="0" presStyleCnt="1" custLinFactNeighborX="577"/>
      <dgm:spPr/>
    </dgm:pt>
    <dgm:pt modelId="{51C832F1-CE4E-4902-9CCD-15EC58A91071}" type="pres">
      <dgm:prSet presAssocID="{C64A9FEC-052C-436C-8B9A-EC2BCD7C57A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A0B1E-84B1-47C4-8705-D3D4505A15E4}" type="pres">
      <dgm:prSet presAssocID="{C64A9FEC-052C-436C-8B9A-EC2BCD7C57A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F7D23-43ED-479A-B800-D548C9E1E797}" type="pres">
      <dgm:prSet presAssocID="{C64A9FEC-052C-436C-8B9A-EC2BCD7C57A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418A7-1492-46BE-BD96-A56377C13139}" type="pres">
      <dgm:prSet presAssocID="{C64A9FEC-052C-436C-8B9A-EC2BCD7C57A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47278D-E599-430B-AC3D-D5379BCEFACA}" srcId="{C64A9FEC-052C-436C-8B9A-EC2BCD7C57A9}" destId="{91CF7216-8497-4CDF-8F40-DDEC65DC02A0}" srcOrd="3" destOrd="0" parTransId="{BBC5DE64-0B49-4713-82F2-8C72BE2116DE}" sibTransId="{96F9DC9C-6572-4292-A2BD-A3E22481222C}"/>
    <dgm:cxn modelId="{B2562CAB-7E18-4615-8F59-7966A805867E}" srcId="{C64A9FEC-052C-436C-8B9A-EC2BCD7C57A9}" destId="{6CC6F676-7D45-4490-AB14-634E3B46C188}" srcOrd="1" destOrd="0" parTransId="{19F4CA67-30BE-476A-80AF-7B8612BD4901}" sibTransId="{ED7FF7BA-7C75-4719-89C1-42F65E4E09A6}"/>
    <dgm:cxn modelId="{ABFFBA2F-E0B3-4F95-9A74-2855F22F5D0A}" srcId="{C64A9FEC-052C-436C-8B9A-EC2BCD7C57A9}" destId="{F56FBD0E-89F9-4067-81DF-481DAB12EDAA}" srcOrd="0" destOrd="0" parTransId="{2F6E0F3E-A026-49DF-9890-2DEA02E71B7F}" sibTransId="{CC121309-C7C3-469F-81B6-3F58EC637F80}"/>
    <dgm:cxn modelId="{8D7344C1-CC80-4C71-9589-0395E025A296}" type="presOf" srcId="{6CC6F676-7D45-4490-AB14-634E3B46C188}" destId="{BDCA0B1E-84B1-47C4-8705-D3D4505A15E4}" srcOrd="0" destOrd="0" presId="urn:microsoft.com/office/officeart/2005/8/layout/matrix3"/>
    <dgm:cxn modelId="{EFD4E09D-9B2A-4A31-A8A8-A92BAA5EF893}" type="presOf" srcId="{91CF7216-8497-4CDF-8F40-DDEC65DC02A0}" destId="{57D418A7-1492-46BE-BD96-A56377C13139}" srcOrd="0" destOrd="0" presId="urn:microsoft.com/office/officeart/2005/8/layout/matrix3"/>
    <dgm:cxn modelId="{E6A373EA-2A27-4AB0-806A-5FC6D89FD7A5}" srcId="{C64A9FEC-052C-436C-8B9A-EC2BCD7C57A9}" destId="{FEA4D5AF-4431-4CFE-8828-FD8BB44FD21C}" srcOrd="2" destOrd="0" parTransId="{764BB478-9BD7-450B-93C5-8DD9FD732A7E}" sibTransId="{5080034D-DFC2-41B2-8AE8-3D9E68056508}"/>
    <dgm:cxn modelId="{65FE732F-B156-4B77-AE70-CFF1F6D79A58}" type="presOf" srcId="{C64A9FEC-052C-436C-8B9A-EC2BCD7C57A9}" destId="{24A4E2B5-8907-45AB-9E2F-BDA6AE4DD49C}" srcOrd="0" destOrd="0" presId="urn:microsoft.com/office/officeart/2005/8/layout/matrix3"/>
    <dgm:cxn modelId="{5FCBCF32-1CE8-4F60-BD61-D3583D8D2A0F}" type="presOf" srcId="{F56FBD0E-89F9-4067-81DF-481DAB12EDAA}" destId="{51C832F1-CE4E-4902-9CCD-15EC58A91071}" srcOrd="0" destOrd="0" presId="urn:microsoft.com/office/officeart/2005/8/layout/matrix3"/>
    <dgm:cxn modelId="{570C7375-4C05-4DB9-86E7-16CAF3DA09E3}" type="presOf" srcId="{FEA4D5AF-4431-4CFE-8828-FD8BB44FD21C}" destId="{AB8F7D23-43ED-479A-B800-D548C9E1E797}" srcOrd="0" destOrd="0" presId="urn:microsoft.com/office/officeart/2005/8/layout/matrix3"/>
    <dgm:cxn modelId="{1ABA55FB-1581-412C-8A83-92AA24BD4C7F}" type="presParOf" srcId="{24A4E2B5-8907-45AB-9E2F-BDA6AE4DD49C}" destId="{F75F9ABE-D671-4797-A4CA-19999E259B38}" srcOrd="0" destOrd="0" presId="urn:microsoft.com/office/officeart/2005/8/layout/matrix3"/>
    <dgm:cxn modelId="{B64DBD86-D89C-41F8-BA57-A1796CB9F7B5}" type="presParOf" srcId="{24A4E2B5-8907-45AB-9E2F-BDA6AE4DD49C}" destId="{51C832F1-CE4E-4902-9CCD-15EC58A91071}" srcOrd="1" destOrd="0" presId="urn:microsoft.com/office/officeart/2005/8/layout/matrix3"/>
    <dgm:cxn modelId="{6C877CCB-AA55-4DC0-867E-26197388278F}" type="presParOf" srcId="{24A4E2B5-8907-45AB-9E2F-BDA6AE4DD49C}" destId="{BDCA0B1E-84B1-47C4-8705-D3D4505A15E4}" srcOrd="2" destOrd="0" presId="urn:microsoft.com/office/officeart/2005/8/layout/matrix3"/>
    <dgm:cxn modelId="{CE65A4E5-421C-49D9-9F37-C057BF256D80}" type="presParOf" srcId="{24A4E2B5-8907-45AB-9E2F-BDA6AE4DD49C}" destId="{AB8F7D23-43ED-479A-B800-D548C9E1E797}" srcOrd="3" destOrd="0" presId="urn:microsoft.com/office/officeart/2005/8/layout/matrix3"/>
    <dgm:cxn modelId="{65E569EB-F5A9-4C8F-9559-2C12A2BAFFDE}" type="presParOf" srcId="{24A4E2B5-8907-45AB-9E2F-BDA6AE4DD49C}" destId="{57D418A7-1492-46BE-BD96-A56377C1313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EFF0E-66DF-443E-B7B4-E16207007E89}">
      <dsp:nvSpPr>
        <dsp:cNvPr id="0" name=""/>
        <dsp:cNvSpPr/>
      </dsp:nvSpPr>
      <dsp:spPr>
        <a:xfrm>
          <a:off x="1266004" y="0"/>
          <a:ext cx="14348046" cy="76972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945B4-B944-40A9-A349-F89E060BA6F2}">
      <dsp:nvSpPr>
        <dsp:cNvPr id="0" name=""/>
        <dsp:cNvSpPr/>
      </dsp:nvSpPr>
      <dsp:spPr>
        <a:xfrm>
          <a:off x="8448" y="2309160"/>
          <a:ext cx="4063411" cy="3078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tx1"/>
              </a:solidFill>
            </a:rPr>
            <a:t>Навчання ЗВО збору, аналізу та систематизації інформації засобами </a:t>
          </a:r>
          <a:r>
            <a:rPr lang="en-US" sz="2000" kern="1200" dirty="0">
              <a:solidFill>
                <a:schemeClr val="tx1"/>
              </a:solidFill>
            </a:rPr>
            <a:t>OSINT</a:t>
          </a:r>
          <a:r>
            <a:rPr lang="uk-UA" sz="2000" kern="1200" dirty="0">
              <a:solidFill>
                <a:schemeClr val="tx1"/>
              </a:solidFill>
            </a:rPr>
            <a:t>-технологій про втрати російської армії та інших військових формувань, задіяних у збройній агресії </a:t>
          </a:r>
          <a:r>
            <a:rPr lang="uk-UA" sz="2000" kern="1200" dirty="0" err="1">
              <a:solidFill>
                <a:schemeClr val="tx1"/>
              </a:solidFill>
            </a:rPr>
            <a:t>рф</a:t>
          </a:r>
          <a:r>
            <a:rPr lang="uk-UA" sz="2000" kern="1200" dirty="0">
              <a:solidFill>
                <a:schemeClr val="tx1"/>
              </a:solidFill>
            </a:rPr>
            <a:t> проти України, з 2014 року по теперішній час</a:t>
          </a:r>
          <a:endParaRPr lang="ru-UA" sz="2000" kern="1200" dirty="0">
            <a:solidFill>
              <a:schemeClr val="tx1"/>
            </a:solidFill>
          </a:endParaRPr>
        </a:p>
      </dsp:txBody>
      <dsp:txXfrm>
        <a:off x="158747" y="2459459"/>
        <a:ext cx="3762813" cy="2778282"/>
      </dsp:txXfrm>
    </dsp:sp>
    <dsp:sp modelId="{61F5AB67-B651-4228-BE3E-BCD8580A5904}">
      <dsp:nvSpPr>
        <dsp:cNvPr id="0" name=""/>
        <dsp:cNvSpPr/>
      </dsp:nvSpPr>
      <dsp:spPr>
        <a:xfrm>
          <a:off x="4275030" y="2309160"/>
          <a:ext cx="4063411" cy="30788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tx1"/>
              </a:solidFill>
            </a:rPr>
            <a:t>Викриття масштабів втрат, їх характеристики та наслідки для </a:t>
          </a:r>
          <a:r>
            <a:rPr lang="uk-UA" sz="2000" kern="1200" dirty="0" err="1">
              <a:solidFill>
                <a:schemeClr val="tx1"/>
              </a:solidFill>
            </a:rPr>
            <a:t>рф</a:t>
          </a:r>
          <a:r>
            <a:rPr lang="uk-UA" sz="2000" kern="1200" dirty="0">
              <a:solidFill>
                <a:schemeClr val="tx1"/>
              </a:solidFill>
            </a:rPr>
            <a:t> та суспільства </a:t>
          </a:r>
          <a:r>
            <a:rPr lang="uk-UA" sz="2000" kern="1200" dirty="0" err="1">
              <a:solidFill>
                <a:schemeClr val="tx1"/>
              </a:solidFill>
            </a:rPr>
            <a:t>рф</a:t>
          </a:r>
          <a:endParaRPr lang="ru-UA" sz="2000" kern="1200" dirty="0">
            <a:solidFill>
              <a:schemeClr val="tx1"/>
            </a:solidFill>
          </a:endParaRPr>
        </a:p>
      </dsp:txBody>
      <dsp:txXfrm>
        <a:off x="4425329" y="2459459"/>
        <a:ext cx="3762813" cy="2778282"/>
      </dsp:txXfrm>
    </dsp:sp>
    <dsp:sp modelId="{D37DA762-A7BE-4544-B552-1F0B229B4634}">
      <dsp:nvSpPr>
        <dsp:cNvPr id="0" name=""/>
        <dsp:cNvSpPr/>
      </dsp:nvSpPr>
      <dsp:spPr>
        <a:xfrm>
          <a:off x="8541612" y="2309160"/>
          <a:ext cx="4063411" cy="30788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tx1"/>
              </a:solidFill>
            </a:rPr>
            <a:t>Співпраця з розробниками веб-ресурсу «</a:t>
          </a:r>
          <a:r>
            <a:rPr lang="uk-UA" sz="2000" kern="1200" dirty="0" err="1">
              <a:solidFill>
                <a:schemeClr val="tx1"/>
              </a:solidFill>
            </a:rPr>
            <a:t>Потерь.НЕТ</a:t>
          </a:r>
          <a:r>
            <a:rPr lang="uk-UA" sz="2000" kern="1200" dirty="0">
              <a:solidFill>
                <a:schemeClr val="tx1"/>
              </a:solidFill>
            </a:rPr>
            <a:t>» МВС України в зборі інформації щодо об'єктивної картини втрат армії </a:t>
          </a:r>
          <a:r>
            <a:rPr lang="uk-UA" sz="2000" kern="1200" dirty="0" err="1">
              <a:solidFill>
                <a:schemeClr val="tx1"/>
              </a:solidFill>
            </a:rPr>
            <a:t>рф</a:t>
          </a:r>
          <a:r>
            <a:rPr lang="uk-UA" sz="2000" kern="1200" dirty="0">
              <a:solidFill>
                <a:schemeClr val="tx1"/>
              </a:solidFill>
            </a:rPr>
            <a:t>, незаконних збройних формувань </a:t>
          </a:r>
          <a:r>
            <a:rPr lang="uk-UA" sz="2000" kern="1200" dirty="0" err="1">
              <a:solidFill>
                <a:schemeClr val="tx1"/>
              </a:solidFill>
            </a:rPr>
            <a:t>т.зв</a:t>
          </a:r>
          <a:r>
            <a:rPr lang="uk-UA" sz="2000" kern="1200" dirty="0">
              <a:solidFill>
                <a:schemeClr val="tx1"/>
              </a:solidFill>
            </a:rPr>
            <a:t>. «ДНР» і «ЛНР», приватних військових компаній, які брали участь у збройній агресії проти України</a:t>
          </a:r>
          <a:endParaRPr lang="ru-UA" sz="2000" kern="1200" dirty="0">
            <a:solidFill>
              <a:schemeClr val="tx1"/>
            </a:solidFill>
          </a:endParaRPr>
        </a:p>
      </dsp:txBody>
      <dsp:txXfrm>
        <a:off x="8691911" y="2459459"/>
        <a:ext cx="3762813" cy="2778282"/>
      </dsp:txXfrm>
    </dsp:sp>
    <dsp:sp modelId="{457B4833-6485-4BAF-A852-35A299A2985D}">
      <dsp:nvSpPr>
        <dsp:cNvPr id="0" name=""/>
        <dsp:cNvSpPr/>
      </dsp:nvSpPr>
      <dsp:spPr>
        <a:xfrm>
          <a:off x="12808195" y="2309160"/>
          <a:ext cx="4063411" cy="30788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tx1"/>
              </a:solidFill>
            </a:rPr>
            <a:t>Поширення інформації на міжнародному рівні з метою розкриття агресивних дій </a:t>
          </a:r>
          <a:r>
            <a:rPr lang="uk-UA" sz="2000" kern="1200" dirty="0" err="1">
              <a:solidFill>
                <a:schemeClr val="tx1"/>
              </a:solidFill>
            </a:rPr>
            <a:t>рф</a:t>
          </a:r>
          <a:r>
            <a:rPr lang="uk-UA" sz="2000" kern="1200" dirty="0">
              <a:solidFill>
                <a:schemeClr val="tx1"/>
              </a:solidFill>
            </a:rPr>
            <a:t> та підтримки України в забезпечення безпеки та суверенітету</a:t>
          </a:r>
          <a:endParaRPr lang="ru-UA" sz="2000" kern="1200" dirty="0">
            <a:solidFill>
              <a:schemeClr val="tx1"/>
            </a:solidFill>
          </a:endParaRPr>
        </a:p>
      </dsp:txBody>
      <dsp:txXfrm>
        <a:off x="12958494" y="2459459"/>
        <a:ext cx="3762813" cy="2778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F9ABE-D671-4797-A4CA-19999E259B38}">
      <dsp:nvSpPr>
        <dsp:cNvPr id="0" name=""/>
        <dsp:cNvSpPr/>
      </dsp:nvSpPr>
      <dsp:spPr>
        <a:xfrm>
          <a:off x="3886226" y="0"/>
          <a:ext cx="7281275" cy="7281275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832F1-CE4E-4902-9CCD-15EC58A91071}">
      <dsp:nvSpPr>
        <dsp:cNvPr id="0" name=""/>
        <dsp:cNvSpPr/>
      </dsp:nvSpPr>
      <dsp:spPr>
        <a:xfrm>
          <a:off x="4535934" y="691721"/>
          <a:ext cx="2839697" cy="28396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/>
            <a:t>ОПП за спеціальністю 262 «ПД»</a:t>
          </a:r>
          <a:endParaRPr lang="ru-UA" sz="2200" kern="1200"/>
        </a:p>
      </dsp:txBody>
      <dsp:txXfrm>
        <a:off x="4674557" y="830344"/>
        <a:ext cx="2562451" cy="2562451"/>
      </dsp:txXfrm>
    </dsp:sp>
    <dsp:sp modelId="{BDCA0B1E-84B1-47C4-8705-D3D4505A15E4}">
      <dsp:nvSpPr>
        <dsp:cNvPr id="0" name=""/>
        <dsp:cNvSpPr/>
      </dsp:nvSpPr>
      <dsp:spPr>
        <a:xfrm>
          <a:off x="7594070" y="691721"/>
          <a:ext cx="2839697" cy="28396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/>
            <a:t>Стратегія розвитку ДонДУВС</a:t>
          </a:r>
          <a:endParaRPr lang="ru-UA" sz="2200" kern="1200"/>
        </a:p>
      </dsp:txBody>
      <dsp:txXfrm>
        <a:off x="7732693" y="830344"/>
        <a:ext cx="2562451" cy="2562451"/>
      </dsp:txXfrm>
    </dsp:sp>
    <dsp:sp modelId="{AB8F7D23-43ED-479A-B800-D548C9E1E797}">
      <dsp:nvSpPr>
        <dsp:cNvPr id="0" name=""/>
        <dsp:cNvSpPr/>
      </dsp:nvSpPr>
      <dsp:spPr>
        <a:xfrm>
          <a:off x="4535934" y="3749856"/>
          <a:ext cx="2839697" cy="28396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/>
            <a:t>п.п. 2, 3 Розділу 3 Переліку пріоритетів діяльності НПУ</a:t>
          </a:r>
          <a:endParaRPr lang="ru-UA" sz="2200" kern="1200"/>
        </a:p>
      </dsp:txBody>
      <dsp:txXfrm>
        <a:off x="4674557" y="3888479"/>
        <a:ext cx="2562451" cy="2562451"/>
      </dsp:txXfrm>
    </dsp:sp>
    <dsp:sp modelId="{57D418A7-1492-46BE-BD96-A56377C13139}">
      <dsp:nvSpPr>
        <dsp:cNvPr id="0" name=""/>
        <dsp:cNvSpPr/>
      </dsp:nvSpPr>
      <dsp:spPr>
        <a:xfrm>
          <a:off x="7594070" y="3749856"/>
          <a:ext cx="2839697" cy="28396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/>
            <a:t>протокол наради з питань організації інноваційної та міжнародної діяльності закладів вищої освіти системи МВС</a:t>
          </a:r>
          <a:endParaRPr lang="ru-UA" sz="2200" kern="1200"/>
        </a:p>
      </dsp:txBody>
      <dsp:txXfrm>
        <a:off x="7732693" y="3888479"/>
        <a:ext cx="2562451" cy="2562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16.04.2024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37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6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95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13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4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23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5.jpeg"/><Relationship Id="rId10" Type="http://schemas.microsoft.com/office/2007/relationships/diagramDrawing" Target="../diagrams/drawing2.xml"/><Relationship Id="rId4" Type="http://schemas.microsoft.com/office/2007/relationships/hdphoto" Target="../media/hdphoto3.wdp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0589" y="1769343"/>
            <a:ext cx="7786484" cy="7461285"/>
            <a:chOff x="0" y="0"/>
            <a:chExt cx="10381979" cy="99483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1996" cy="9948418"/>
            </a:xfrm>
            <a:custGeom>
              <a:avLst/>
              <a:gdLst/>
              <a:ahLst/>
              <a:cxnLst/>
              <a:rect l="l" t="t" r="r" b="b"/>
              <a:pathLst>
                <a:path w="10381996" h="9948418">
                  <a:moveTo>
                    <a:pt x="0" y="0"/>
                  </a:moveTo>
                  <a:lnTo>
                    <a:pt x="10381996" y="0"/>
                  </a:lnTo>
                  <a:lnTo>
                    <a:pt x="10381996" y="9948418"/>
                  </a:lnTo>
                  <a:lnTo>
                    <a:pt x="0" y="994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l="-21847" r="-2184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340515" y="5524500"/>
            <a:ext cx="9972506" cy="4612284"/>
            <a:chOff x="0" y="0"/>
            <a:chExt cx="13296675" cy="61497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96646" cy="6149721"/>
            </a:xfrm>
            <a:custGeom>
              <a:avLst/>
              <a:gdLst/>
              <a:ahLst/>
              <a:cxnLst/>
              <a:rect l="l" t="t" r="r" b="b"/>
              <a:pathLst>
                <a:path w="13296646" h="6149721">
                  <a:moveTo>
                    <a:pt x="0" y="0"/>
                  </a:moveTo>
                  <a:lnTo>
                    <a:pt x="13296646" y="0"/>
                  </a:lnTo>
                  <a:lnTo>
                    <a:pt x="13296646" y="6149721"/>
                  </a:lnTo>
                  <a:lnTo>
                    <a:pt x="0" y="6149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 t="-63" b="-6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748605" y="2610585"/>
            <a:ext cx="9194099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Пріоритетні напрями забезпечення освітньої діяльності </a:t>
            </a:r>
          </a:p>
          <a:p>
            <a:pPr algn="ctr"/>
            <a:endParaRPr lang="uk-UA" sz="5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88763" y="601980"/>
            <a:ext cx="5913783" cy="144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spc="120" dirty="0">
                <a:solidFill>
                  <a:srgbClr val="1F2E6E"/>
                </a:solidFill>
                <a:latin typeface="Agrandir Wide Thin"/>
              </a:rPr>
              <a:t>ДОНЕЦЬКИЙ</a:t>
            </a:r>
          </a:p>
          <a:p>
            <a:pPr algn="l">
              <a:lnSpc>
                <a:spcPts val="3358"/>
              </a:lnSpc>
            </a:pPr>
            <a:r>
              <a:rPr lang="en-US" sz="2400" spc="120" dirty="0">
                <a:solidFill>
                  <a:srgbClr val="1F2E6E"/>
                </a:solidFill>
                <a:latin typeface="Agrandir Wide Thin"/>
              </a:rPr>
              <a:t>ДЕРЖАВНИЙ УНІВЕРСИТЕТ </a:t>
            </a:r>
          </a:p>
          <a:p>
            <a:pPr algn="l">
              <a:lnSpc>
                <a:spcPts val="3358"/>
              </a:lnSpc>
            </a:pPr>
            <a:r>
              <a:rPr lang="en-US" sz="2400" spc="120" dirty="0">
                <a:solidFill>
                  <a:srgbClr val="1F2E6E"/>
                </a:solidFill>
                <a:latin typeface="Agrandir Wide Thin"/>
              </a:rPr>
              <a:t>ВНУТРІШНІХ СПРАВ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1246" y="323375"/>
            <a:ext cx="2172912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7277100"/>
            <a:ext cx="7377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Agrandir Wide Bold"/>
              </a:rPr>
              <a:t>ФАКУЛЬТЕТ № 3 ДонДУВС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grandir Wid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51567F9-7697-4E77-B185-90CF4F1FA020}"/>
              </a:ext>
            </a:extLst>
          </p:cNvPr>
          <p:cNvGrpSpPr/>
          <p:nvPr/>
        </p:nvGrpSpPr>
        <p:grpSpPr>
          <a:xfrm>
            <a:off x="0" y="1210710"/>
            <a:ext cx="575048" cy="8671892"/>
            <a:chOff x="0" y="0"/>
            <a:chExt cx="1622633" cy="99483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2524D9-C6F9-4B26-AA69-8C141CFFAA8B}"/>
                </a:ext>
              </a:extLst>
            </p:cNvPr>
            <p:cNvSpPr/>
            <p:nvPr/>
          </p:nvSpPr>
          <p:spPr>
            <a:xfrm>
              <a:off x="0" y="0"/>
              <a:ext cx="1622679" cy="9948418"/>
            </a:xfrm>
            <a:custGeom>
              <a:avLst/>
              <a:gdLst/>
              <a:ahLst/>
              <a:cxnLst/>
              <a:rect l="l" t="t" r="r" b="b"/>
              <a:pathLst>
                <a:path w="1622679" h="9948418">
                  <a:moveTo>
                    <a:pt x="0" y="0"/>
                  </a:moveTo>
                  <a:lnTo>
                    <a:pt x="1622679" y="0"/>
                  </a:lnTo>
                  <a:lnTo>
                    <a:pt x="1622679" y="9948418"/>
                  </a:lnTo>
                  <a:lnTo>
                    <a:pt x="0" y="994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l="-409687" r="-409684"/>
              </a:stretch>
            </a:blipFill>
          </p:spPr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1593E4-DC59-443D-8417-3105698EF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2" y="0"/>
            <a:ext cx="1152128" cy="1210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17A7B-CF5F-4825-B05C-EEE4B45F4CD7}"/>
              </a:ext>
            </a:extLst>
          </p:cNvPr>
          <p:cNvSpPr txBox="1"/>
          <p:nvPr/>
        </p:nvSpPr>
        <p:spPr>
          <a:xfrm>
            <a:off x="3760946" y="302769"/>
            <a:ext cx="10766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uk-UA" sz="54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ЩИТ </a:t>
            </a:r>
            <a:r>
              <a:rPr lang="uk-UA" sz="54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БЕЗПЕКИ </a:t>
            </a:r>
            <a:r>
              <a:rPr lang="uk-UA" sz="54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ГРОМАД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EBB83-34CC-6BAA-CBA1-E735BEEA823D}"/>
              </a:ext>
            </a:extLst>
          </p:cNvPr>
          <p:cNvSpPr txBox="1"/>
          <p:nvPr/>
        </p:nvSpPr>
        <p:spPr>
          <a:xfrm>
            <a:off x="1511152" y="5546671"/>
            <a:ext cx="936104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600" b="1" kern="0" dirty="0" smtClean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Цільова </a:t>
            </a:r>
            <a:r>
              <a:rPr lang="uk-UA" sz="36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аудиторія</a:t>
            </a:r>
            <a:r>
              <a:rPr lang="en-US" sz="3600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uk-UA" sz="3600" kern="0" dirty="0" smtClean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kern="0" dirty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36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Здобувачі вищої освіти.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36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Поліцейські офіцери громад.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36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Зацікавлені суб’єкти територіальних громад (населення).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B34581-CBA7-C94A-6D4C-C1D5B4A22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68" y="2602305"/>
            <a:ext cx="5233194" cy="5888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A73D83-A3C0-E5B7-F5A5-BEAC0483ED61}"/>
              </a:ext>
            </a:extLst>
          </p:cNvPr>
          <p:cNvSpPr txBox="1"/>
          <p:nvPr/>
        </p:nvSpPr>
        <p:spPr>
          <a:xfrm>
            <a:off x="1655168" y="2130351"/>
            <a:ext cx="93610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Мета</a:t>
            </a:r>
            <a:r>
              <a:rPr lang="en-US" sz="4000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r>
              <a:rPr lang="uk-UA" sz="4000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формування </a:t>
            </a:r>
            <a:r>
              <a:rPr lang="uk-UA" sz="40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компетентностей населення територіальних громад Кіровоградської області через засвоєння когнітивних та рухових вмінь і навичок щодо громадської безпеки та цивільного захисту.</a:t>
            </a:r>
            <a:endParaRPr lang="en-US" sz="4000" kern="0" dirty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51567F9-7697-4E77-B185-90CF4F1FA020}"/>
              </a:ext>
            </a:extLst>
          </p:cNvPr>
          <p:cNvGrpSpPr/>
          <p:nvPr/>
        </p:nvGrpSpPr>
        <p:grpSpPr>
          <a:xfrm>
            <a:off x="0" y="1210710"/>
            <a:ext cx="575048" cy="8671892"/>
            <a:chOff x="0" y="0"/>
            <a:chExt cx="1622633" cy="99483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2524D9-C6F9-4B26-AA69-8C141CFFAA8B}"/>
                </a:ext>
              </a:extLst>
            </p:cNvPr>
            <p:cNvSpPr/>
            <p:nvPr/>
          </p:nvSpPr>
          <p:spPr>
            <a:xfrm>
              <a:off x="0" y="0"/>
              <a:ext cx="1622679" cy="9948418"/>
            </a:xfrm>
            <a:custGeom>
              <a:avLst/>
              <a:gdLst/>
              <a:ahLst/>
              <a:cxnLst/>
              <a:rect l="l" t="t" r="r" b="b"/>
              <a:pathLst>
                <a:path w="1622679" h="9948418">
                  <a:moveTo>
                    <a:pt x="0" y="0"/>
                  </a:moveTo>
                  <a:lnTo>
                    <a:pt x="1622679" y="0"/>
                  </a:lnTo>
                  <a:lnTo>
                    <a:pt x="1622679" y="9948418"/>
                  </a:lnTo>
                  <a:lnTo>
                    <a:pt x="0" y="994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l="-409687" r="-409684"/>
              </a:stretch>
            </a:blipFill>
          </p:spPr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1593E4-DC59-443D-8417-3105698EF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2" y="0"/>
            <a:ext cx="1152128" cy="1210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17A7B-CF5F-4825-B05C-EEE4B45F4CD7}"/>
              </a:ext>
            </a:extLst>
          </p:cNvPr>
          <p:cNvSpPr txBox="1"/>
          <p:nvPr/>
        </p:nvSpPr>
        <p:spPr>
          <a:xfrm>
            <a:off x="3760946" y="302769"/>
            <a:ext cx="10766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uk-UA" sz="54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ЩИТ </a:t>
            </a:r>
            <a:r>
              <a:rPr lang="uk-UA" sz="54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БЕЗПЕКИ </a:t>
            </a:r>
            <a:r>
              <a:rPr lang="uk-UA" sz="54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ГРОМАД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73D83-A3C0-E5B7-F5A5-BEAC0483ED61}"/>
              </a:ext>
            </a:extLst>
          </p:cNvPr>
          <p:cNvSpPr txBox="1"/>
          <p:nvPr/>
        </p:nvSpPr>
        <p:spPr>
          <a:xfrm>
            <a:off x="935088" y="2191172"/>
            <a:ext cx="12385376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Партнери інноваційного </a:t>
            </a:r>
            <a:r>
              <a:rPr lang="uk-UA" sz="4800" b="1" kern="0" dirty="0" err="1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проєкту</a:t>
            </a:r>
            <a:r>
              <a:rPr lang="en-US" sz="48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r>
              <a:rPr lang="uk-UA" sz="48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742950" marR="0" lvl="0" indent="-742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uk-UA" sz="4800" kern="0" dirty="0" smtClean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742950" marR="0" lvl="0" indent="-742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4800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ПОГ </a:t>
            </a:r>
            <a:endParaRPr lang="uk-UA" sz="4800" kern="0" dirty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8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(поліцейські офіцери громад</a:t>
            </a:r>
            <a:r>
              <a:rPr lang="uk-UA" sz="4800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4800" kern="0" dirty="0" smtClean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1400" kern="0" dirty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8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</a:t>
            </a:r>
            <a:r>
              <a:rPr lang="ru-RU" sz="4800" kern="0" dirty="0" err="1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Товариство</a:t>
            </a:r>
            <a:r>
              <a:rPr lang="ru-RU" sz="4800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48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Червоного </a:t>
            </a:r>
            <a:r>
              <a:rPr lang="ru-RU" sz="4800" kern="0" dirty="0" err="1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Хреста</a:t>
            </a:r>
            <a:r>
              <a:rPr lang="ru-RU" sz="48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4800" kern="0" dirty="0" err="1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України</a:t>
            </a:r>
            <a:endParaRPr lang="uk-UA" sz="3600" kern="0" dirty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kern="0" dirty="0">
              <a:solidFill>
                <a:schemeClr val="accent1"/>
              </a:solidFill>
              <a:ea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6FA864-AEB7-5C03-7D57-95443AB63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24" y="357154"/>
            <a:ext cx="5328608" cy="53286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0E0D98-1ACB-90CB-638C-D264C65D7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658">
            <a:off x="13734879" y="6163024"/>
            <a:ext cx="2806773" cy="27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51567F9-7697-4E77-B185-90CF4F1FA020}"/>
              </a:ext>
            </a:extLst>
          </p:cNvPr>
          <p:cNvGrpSpPr/>
          <p:nvPr/>
        </p:nvGrpSpPr>
        <p:grpSpPr>
          <a:xfrm>
            <a:off x="0" y="1210710"/>
            <a:ext cx="575048" cy="8671892"/>
            <a:chOff x="0" y="0"/>
            <a:chExt cx="1622633" cy="99483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2524D9-C6F9-4B26-AA69-8C141CFFAA8B}"/>
                </a:ext>
              </a:extLst>
            </p:cNvPr>
            <p:cNvSpPr/>
            <p:nvPr/>
          </p:nvSpPr>
          <p:spPr>
            <a:xfrm>
              <a:off x="0" y="0"/>
              <a:ext cx="1622679" cy="9948418"/>
            </a:xfrm>
            <a:custGeom>
              <a:avLst/>
              <a:gdLst/>
              <a:ahLst/>
              <a:cxnLst/>
              <a:rect l="l" t="t" r="r" b="b"/>
              <a:pathLst>
                <a:path w="1622679" h="9948418">
                  <a:moveTo>
                    <a:pt x="0" y="0"/>
                  </a:moveTo>
                  <a:lnTo>
                    <a:pt x="1622679" y="0"/>
                  </a:lnTo>
                  <a:lnTo>
                    <a:pt x="1622679" y="9948418"/>
                  </a:lnTo>
                  <a:lnTo>
                    <a:pt x="0" y="994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l="-409687" r="-409684"/>
              </a:stretch>
            </a:blipFill>
          </p:spPr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1593E4-DC59-443D-8417-3105698EF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2" y="0"/>
            <a:ext cx="1152128" cy="1210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17A7B-CF5F-4825-B05C-EEE4B45F4CD7}"/>
              </a:ext>
            </a:extLst>
          </p:cNvPr>
          <p:cNvSpPr txBox="1"/>
          <p:nvPr/>
        </p:nvSpPr>
        <p:spPr>
          <a:xfrm>
            <a:off x="3760946" y="302769"/>
            <a:ext cx="10766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kern="0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uk-UA" sz="54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ЩИТ </a:t>
            </a:r>
            <a:r>
              <a:rPr lang="uk-UA" sz="54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БЕЗПЕКИ </a:t>
            </a:r>
            <a:r>
              <a:rPr lang="uk-UA" sz="54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ГРОМАД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B34581-CBA7-C94A-6D4C-C1D5B4A22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68" y="2602305"/>
            <a:ext cx="5233194" cy="5888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A73D83-A3C0-E5B7-F5A5-BEAC0483ED61}"/>
              </a:ext>
            </a:extLst>
          </p:cNvPr>
          <p:cNvSpPr txBox="1"/>
          <p:nvPr/>
        </p:nvSpPr>
        <p:spPr>
          <a:xfrm>
            <a:off x="1655168" y="2130351"/>
            <a:ext cx="10489228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Напрями діяльності мобільного тренінгового центру</a:t>
            </a:r>
            <a:r>
              <a:rPr lang="en-US" sz="48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uk-UA" sz="4800" b="1" kern="0" dirty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kern="0" dirty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742950" lvl="0" indent="-742950">
              <a:buAutoNum type="arabicPeriod"/>
            </a:pPr>
            <a:r>
              <a:rPr lang="uk-UA" sz="4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uk-UA" sz="4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домедична</a:t>
            </a:r>
            <a:r>
              <a:rPr lang="uk-UA" sz="4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допомога </a:t>
            </a:r>
            <a:r>
              <a:rPr lang="uk-UA" sz="4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(самодопомога</a:t>
            </a:r>
            <a:r>
              <a:rPr lang="en-US" sz="4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4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заємодомога</a:t>
            </a:r>
            <a:r>
              <a:rPr lang="uk-UA" sz="4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4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AutoNum type="arabicPeriod"/>
            </a:pP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AutoNum type="arabicPeriod"/>
            </a:pPr>
            <a:r>
              <a:rPr lang="uk-UA" sz="4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Самозахист (прийоми самозахисту)</a:t>
            </a:r>
            <a:r>
              <a:rPr lang="en-US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4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AutoNum type="arabicPeriod"/>
            </a:pP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AutoNum type="arabicPeriod"/>
            </a:pPr>
            <a:r>
              <a:rPr lang="uk-UA" sz="4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Формування цінності життя та </a:t>
            </a:r>
            <a:r>
              <a:rPr lang="uk-UA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здоров’я </a:t>
            </a:r>
            <a:r>
              <a:rPr lang="uk-UA" sz="4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через правову </a:t>
            </a:r>
            <a:r>
              <a:rPr lang="uk-UA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освіту (насильство у сім</a:t>
            </a:r>
            <a:r>
              <a:rPr lang="en-US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ї…) </a:t>
            </a:r>
            <a:r>
              <a:rPr lang="en-US" sz="4800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51567F9-7697-4E77-B185-90CF4F1FA020}"/>
              </a:ext>
            </a:extLst>
          </p:cNvPr>
          <p:cNvGrpSpPr/>
          <p:nvPr/>
        </p:nvGrpSpPr>
        <p:grpSpPr>
          <a:xfrm>
            <a:off x="0" y="1210710"/>
            <a:ext cx="575048" cy="8671892"/>
            <a:chOff x="0" y="0"/>
            <a:chExt cx="1622633" cy="99483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2524D9-C6F9-4B26-AA69-8C141CFFAA8B}"/>
                </a:ext>
              </a:extLst>
            </p:cNvPr>
            <p:cNvSpPr/>
            <p:nvPr/>
          </p:nvSpPr>
          <p:spPr>
            <a:xfrm>
              <a:off x="0" y="0"/>
              <a:ext cx="1622679" cy="9948418"/>
            </a:xfrm>
            <a:custGeom>
              <a:avLst/>
              <a:gdLst/>
              <a:ahLst/>
              <a:cxnLst/>
              <a:rect l="l" t="t" r="r" b="b"/>
              <a:pathLst>
                <a:path w="1622679" h="9948418">
                  <a:moveTo>
                    <a:pt x="0" y="0"/>
                  </a:moveTo>
                  <a:lnTo>
                    <a:pt x="1622679" y="0"/>
                  </a:lnTo>
                  <a:lnTo>
                    <a:pt x="1622679" y="9948418"/>
                  </a:lnTo>
                  <a:lnTo>
                    <a:pt x="0" y="994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l="-409687" r="-409684"/>
              </a:stretch>
            </a:blipFill>
          </p:spPr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1593E4-DC59-443D-8417-3105698EF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2" y="0"/>
            <a:ext cx="1152128" cy="1210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17A7B-CF5F-4825-B05C-EEE4B45F4CD7}"/>
              </a:ext>
            </a:extLst>
          </p:cNvPr>
          <p:cNvSpPr txBox="1"/>
          <p:nvPr/>
        </p:nvSpPr>
        <p:spPr>
          <a:xfrm>
            <a:off x="3760946" y="302769"/>
            <a:ext cx="10766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uk-UA" sz="54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ЩИТ </a:t>
            </a:r>
            <a:r>
              <a:rPr lang="uk-UA" sz="54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БЕЗПЕКИ </a:t>
            </a:r>
            <a:r>
              <a:rPr lang="uk-UA" sz="54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ГРОМАД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B34581-CBA7-C94A-6D4C-C1D5B4A22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68" y="2602305"/>
            <a:ext cx="5233194" cy="5888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A73D83-A3C0-E5B7-F5A5-BEAC0483ED61}"/>
              </a:ext>
            </a:extLst>
          </p:cNvPr>
          <p:cNvSpPr txBox="1"/>
          <p:nvPr/>
        </p:nvSpPr>
        <p:spPr>
          <a:xfrm>
            <a:off x="1475156" y="2157829"/>
            <a:ext cx="1044116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Етапи реалізації </a:t>
            </a:r>
            <a:r>
              <a:rPr lang="uk-UA" sz="4800" b="1" kern="0" dirty="0" err="1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проєкту</a:t>
            </a:r>
            <a:r>
              <a:rPr lang="uk-UA" sz="48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uk-UA" sz="4800" b="1" kern="0" dirty="0" smtClean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kern="0" dirty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914400" marR="0" lvl="0" indent="-914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uk-UA" sz="4800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Формування </a:t>
            </a:r>
            <a:r>
              <a:rPr lang="uk-UA" sz="48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учасників мобільної групи з числа ЗВО ДонДУВС. </a:t>
            </a:r>
          </a:p>
          <a:p>
            <a:pPr marL="914400" marR="0" lvl="0" indent="-914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uk-UA" sz="4800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Навчання </a:t>
            </a:r>
            <a:r>
              <a:rPr lang="uk-UA" sz="48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учасників мобільної групи з числа ЗВО.</a:t>
            </a:r>
          </a:p>
          <a:p>
            <a:pPr marL="914400" marR="0" lvl="0" indent="-914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uk-UA" sz="4800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Апробація  </a:t>
            </a:r>
            <a:r>
              <a:rPr lang="uk-UA" sz="48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інноваційного </a:t>
            </a:r>
            <a:r>
              <a:rPr lang="uk-UA" sz="4800" kern="0" dirty="0" err="1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проєкту</a:t>
            </a:r>
            <a:r>
              <a:rPr lang="uk-UA" sz="48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4251F0-F3D6-476E-9A3C-52E64EC025B6}"/>
              </a:ext>
            </a:extLst>
          </p:cNvPr>
          <p:cNvSpPr txBox="1"/>
          <p:nvPr/>
        </p:nvSpPr>
        <p:spPr>
          <a:xfrm>
            <a:off x="2015224" y="7613875"/>
            <a:ext cx="93610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kern="0" dirty="0">
                <a:solidFill>
                  <a:schemeClr val="accent1"/>
                </a:solidFill>
                <a:ea typeface="Calibri" panose="020F0502020204030204" pitchFamily="34" charset="0"/>
              </a:rPr>
              <a:t>Терміни виконання</a:t>
            </a:r>
            <a:r>
              <a:rPr lang="en-US" sz="3600" b="1" kern="0" dirty="0">
                <a:solidFill>
                  <a:schemeClr val="accent1"/>
                </a:solidFill>
                <a:ea typeface="Calibri" panose="020F0502020204030204" pitchFamily="34" charset="0"/>
              </a:rPr>
              <a:t>:</a:t>
            </a:r>
            <a:r>
              <a:rPr lang="uk-UA" sz="3600" b="1" kern="0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</a:p>
          <a:p>
            <a:pPr marL="742950" marR="0" lvl="0" indent="-742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3600" kern="0" dirty="0">
                <a:solidFill>
                  <a:schemeClr val="accent1"/>
                </a:solidFill>
                <a:ea typeface="Calibri" panose="020F0502020204030204" pitchFamily="34" charset="0"/>
              </a:rPr>
              <a:t>Формування та навчання – вересень 2024.</a:t>
            </a:r>
          </a:p>
          <a:p>
            <a:pPr marL="742950" marR="0" lvl="0" indent="-742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3600" kern="0" dirty="0">
                <a:solidFill>
                  <a:schemeClr val="accent1"/>
                </a:solidFill>
                <a:ea typeface="Calibri" panose="020F0502020204030204" pitchFamily="34" charset="0"/>
              </a:rPr>
              <a:t>Апробація – грудень 2024. </a:t>
            </a:r>
            <a:endParaRPr lang="en-US" sz="3600" b="1" kern="0" dirty="0">
              <a:solidFill>
                <a:schemeClr val="accent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751567F9-7697-4E77-B185-90CF4F1FA020}"/>
              </a:ext>
            </a:extLst>
          </p:cNvPr>
          <p:cNvGrpSpPr/>
          <p:nvPr/>
        </p:nvGrpSpPr>
        <p:grpSpPr>
          <a:xfrm>
            <a:off x="0" y="1210710"/>
            <a:ext cx="575048" cy="8671892"/>
            <a:chOff x="0" y="0"/>
            <a:chExt cx="1622633" cy="99483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2524D9-C6F9-4B26-AA69-8C141CFFAA8B}"/>
                </a:ext>
              </a:extLst>
            </p:cNvPr>
            <p:cNvSpPr/>
            <p:nvPr/>
          </p:nvSpPr>
          <p:spPr>
            <a:xfrm>
              <a:off x="0" y="0"/>
              <a:ext cx="1622679" cy="9948418"/>
            </a:xfrm>
            <a:custGeom>
              <a:avLst/>
              <a:gdLst/>
              <a:ahLst/>
              <a:cxnLst/>
              <a:rect l="l" t="t" r="r" b="b"/>
              <a:pathLst>
                <a:path w="1622679" h="9948418">
                  <a:moveTo>
                    <a:pt x="0" y="0"/>
                  </a:moveTo>
                  <a:lnTo>
                    <a:pt x="1622679" y="0"/>
                  </a:lnTo>
                  <a:lnTo>
                    <a:pt x="1622679" y="9948418"/>
                  </a:lnTo>
                  <a:lnTo>
                    <a:pt x="0" y="994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l="-409687" r="-409684"/>
              </a:stretch>
            </a:blipFill>
          </p:spPr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1593E4-DC59-443D-8417-3105698EF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2" y="0"/>
            <a:ext cx="1152128" cy="1210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17A7B-CF5F-4825-B05C-EEE4B45F4CD7}"/>
              </a:ext>
            </a:extLst>
          </p:cNvPr>
          <p:cNvSpPr txBox="1"/>
          <p:nvPr/>
        </p:nvSpPr>
        <p:spPr>
          <a:xfrm>
            <a:off x="3760946" y="302769"/>
            <a:ext cx="10766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uk-UA" sz="54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ЩИТ </a:t>
            </a:r>
            <a:r>
              <a:rPr lang="uk-UA" sz="54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БЕЗПЕКИ </a:t>
            </a:r>
            <a:r>
              <a:rPr lang="uk-UA" sz="54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ГРОМАД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1506" y="1500162"/>
            <a:ext cx="1085857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214646" y="1500162"/>
            <a:ext cx="1183007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Алгоритм діяльності мобільного </a:t>
            </a:r>
            <a:r>
              <a:rPr lang="uk-UA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тренінгового</a:t>
            </a:r>
            <a:r>
              <a:rPr lang="uk-UA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центру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3D\Desktop\Без имени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18" y="2714608"/>
            <a:ext cx="12573089" cy="6942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3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0589" y="596309"/>
            <a:ext cx="7786484" cy="8506728"/>
            <a:chOff x="0" y="0"/>
            <a:chExt cx="10381979" cy="99483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1996" cy="9948418"/>
            </a:xfrm>
            <a:custGeom>
              <a:avLst/>
              <a:gdLst/>
              <a:ahLst/>
              <a:cxnLst/>
              <a:rect l="l" t="t" r="r" b="b"/>
              <a:pathLst>
                <a:path w="10381996" h="9948418">
                  <a:moveTo>
                    <a:pt x="0" y="0"/>
                  </a:moveTo>
                  <a:lnTo>
                    <a:pt x="10381996" y="0"/>
                  </a:lnTo>
                  <a:lnTo>
                    <a:pt x="10381996" y="9948418"/>
                  </a:lnTo>
                  <a:lnTo>
                    <a:pt x="0" y="994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 l="-21847" r="-2184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878185" y="5676900"/>
            <a:ext cx="9434835" cy="4651269"/>
            <a:chOff x="0" y="0"/>
            <a:chExt cx="13296675" cy="61497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96646" cy="6149721"/>
            </a:xfrm>
            <a:custGeom>
              <a:avLst/>
              <a:gdLst/>
              <a:ahLst/>
              <a:cxnLst/>
              <a:rect l="l" t="t" r="r" b="b"/>
              <a:pathLst>
                <a:path w="13296646" h="6149721">
                  <a:moveTo>
                    <a:pt x="0" y="0"/>
                  </a:moveTo>
                  <a:lnTo>
                    <a:pt x="13296646" y="0"/>
                  </a:lnTo>
                  <a:lnTo>
                    <a:pt x="13296646" y="6149721"/>
                  </a:lnTo>
                  <a:lnTo>
                    <a:pt x="0" y="6149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 t="-63" b="-6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-388508" y="3427798"/>
            <a:ext cx="9765076" cy="2800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6000" b="1" dirty="0">
                <a:latin typeface="Arial" pitchFamily="34" charset="0"/>
                <a:cs typeface="Arial" pitchFamily="34" charset="0"/>
              </a:rPr>
              <a:t>Концепція </a:t>
            </a:r>
            <a:r>
              <a:rPr lang="uk-UA" sz="6000" b="1" dirty="0" err="1">
                <a:latin typeface="Arial" pitchFamily="34" charset="0"/>
                <a:cs typeface="Arial" pitchFamily="34" charset="0"/>
              </a:rPr>
              <a:t>проєкту</a:t>
            </a:r>
            <a:r>
              <a:rPr lang="uk-UA" sz="6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uk-UA" sz="6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uk-UA" sz="6000" b="1" dirty="0" err="1">
                <a:latin typeface="Arial" pitchFamily="34" charset="0"/>
                <a:cs typeface="Arial" pitchFamily="34" charset="0"/>
              </a:rPr>
              <a:t>Потерь</a:t>
            </a:r>
            <a:r>
              <a:rPr lang="uk-UA" sz="6000" b="1" dirty="0">
                <a:latin typeface="Arial" pitchFamily="34" charset="0"/>
                <a:cs typeface="Arial" pitchFamily="34" charset="0"/>
              </a:rPr>
              <a:t> нет» </a:t>
            </a:r>
          </a:p>
          <a:p>
            <a:pPr algn="ctr"/>
            <a:endParaRPr lang="uk-UA" sz="1000" b="1" dirty="0">
              <a:solidFill>
                <a:srgbClr val="1F2E6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5200" b="1" dirty="0">
              <a:solidFill>
                <a:srgbClr val="1F2E6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88763" y="880110"/>
            <a:ext cx="5913783" cy="144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spc="120" dirty="0">
                <a:solidFill>
                  <a:srgbClr val="1F2E6E"/>
                </a:solidFill>
                <a:latin typeface="Agrandir Wide Thin"/>
              </a:rPr>
              <a:t>ДОНЕЦЬКИЙ</a:t>
            </a:r>
          </a:p>
          <a:p>
            <a:pPr algn="l">
              <a:lnSpc>
                <a:spcPts val="3358"/>
              </a:lnSpc>
            </a:pPr>
            <a:r>
              <a:rPr lang="en-US" sz="2400" spc="120" dirty="0">
                <a:solidFill>
                  <a:srgbClr val="1F2E6E"/>
                </a:solidFill>
                <a:latin typeface="Agrandir Wide Thin"/>
              </a:rPr>
              <a:t>ДЕРЖАВНИЙ УНІВЕРСИТЕТ </a:t>
            </a:r>
          </a:p>
          <a:p>
            <a:pPr algn="l">
              <a:lnSpc>
                <a:spcPts val="3358"/>
              </a:lnSpc>
            </a:pPr>
            <a:r>
              <a:rPr lang="en-US" sz="2400" spc="120" dirty="0">
                <a:solidFill>
                  <a:srgbClr val="1F2E6E"/>
                </a:solidFill>
                <a:latin typeface="Agrandir Wide Thin"/>
              </a:rPr>
              <a:t>ВНУТРІШНІХ СПРАВ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1246" y="323375"/>
            <a:ext cx="1974180" cy="2076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466" y="6577905"/>
            <a:ext cx="85480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КАФЕДРА ОПЕРАТИВНО-РОЗШУКОВОЇ ДІЯЛЬНОСТІ ТА ІНФОРМАЦІЙНОЇ БЕЗПЕКИ </a:t>
            </a:r>
          </a:p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факультету 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№3 ДонДУВС</a:t>
            </a:r>
          </a:p>
          <a:p>
            <a:pPr algn="ctr"/>
            <a:endParaRPr lang="uk-UA" sz="4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5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6325CF-811C-4117-847A-E3D4DE531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57875"/>
            <a:ext cx="3048000" cy="3129125"/>
          </a:xfrm>
          <a:prstGeom prst="rect">
            <a:avLst/>
          </a:prstGeom>
        </p:spPr>
      </p:pic>
      <p:sp>
        <p:nvSpPr>
          <p:cNvPr id="4" name="AutoShape 2" descr="Новини поліції Донеччини – Tele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5222E1-74C4-4BE8-8EAE-49D923936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449" y="193573"/>
            <a:ext cx="1458506" cy="145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0910F4E4-4F4E-45D3-88CF-B54DC49B04A6}"/>
              </a:ext>
            </a:extLst>
          </p:cNvPr>
          <p:cNvSpPr/>
          <p:nvPr/>
        </p:nvSpPr>
        <p:spPr>
          <a:xfrm>
            <a:off x="1177502" y="1036526"/>
            <a:ext cx="1607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5950" algn="just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проєкту: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E3EF5BC-FD7C-4628-94D4-FC640B35F22C}"/>
              </a:ext>
            </a:extLst>
          </p:cNvPr>
          <p:cNvGraphicFramePr/>
          <p:nvPr>
            <p:extLst/>
          </p:nvPr>
        </p:nvGraphicFramePr>
        <p:xfrm>
          <a:off x="1083129" y="1294900"/>
          <a:ext cx="16880055" cy="76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2118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23134A-58D2-4222-A5D2-D238FD03B8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AutoShape 2" descr="Новини поліції Донеччини – Tele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5222E1-74C4-4BE8-8EAE-49D923936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449" y="193573"/>
            <a:ext cx="1458506" cy="145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8883A0DE-F709-4C2A-9F2E-FABCDE7B2664}"/>
              </a:ext>
            </a:extLst>
          </p:cNvPr>
          <p:cNvSpPr/>
          <p:nvPr/>
        </p:nvSpPr>
        <p:spPr>
          <a:xfrm>
            <a:off x="2590800" y="1036526"/>
            <a:ext cx="12462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5950"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проєкту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D94FD9-1011-4935-84FC-998FECC5CCFD}"/>
              </a:ext>
            </a:extLst>
          </p:cNvPr>
          <p:cNvSpPr/>
          <p:nvPr/>
        </p:nvSpPr>
        <p:spPr>
          <a:xfrm>
            <a:off x="1600200" y="2495030"/>
            <a:ext cx="55397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5950"/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Теоретична підготовка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92C726-2DA8-4F56-91FF-283972BDC1E4}"/>
              </a:ext>
            </a:extLst>
          </p:cNvPr>
          <p:cNvSpPr/>
          <p:nvPr/>
        </p:nvSpPr>
        <p:spPr>
          <a:xfrm>
            <a:off x="1213485" y="4381499"/>
            <a:ext cx="67932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5950" algn="ctr"/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 позитивних результатів знань ЗВО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57C820-5B45-4383-B6C5-ED516BA263EF}"/>
              </a:ext>
            </a:extLst>
          </p:cNvPr>
          <p:cNvSpPr/>
          <p:nvPr/>
        </p:nvSpPr>
        <p:spPr>
          <a:xfrm>
            <a:off x="10591800" y="2495030"/>
            <a:ext cx="55397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5950" algn="just"/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підготовка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A9FF22-50D3-4AD5-930E-2F5B81C825F2}"/>
              </a:ext>
            </a:extLst>
          </p:cNvPr>
          <p:cNvSpPr/>
          <p:nvPr/>
        </p:nvSpPr>
        <p:spPr>
          <a:xfrm>
            <a:off x="9601200" y="4381500"/>
            <a:ext cx="7391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5950" algn="ctr"/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відпрацювання знань ЗВО та виконання спеціальних завдань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5DED94-4476-45DF-A42A-4D5A0AD2CAF0}"/>
              </a:ext>
            </a:extLst>
          </p:cNvPr>
          <p:cNvSpPr/>
          <p:nvPr/>
        </p:nvSpPr>
        <p:spPr>
          <a:xfrm>
            <a:off x="2428795" y="7361100"/>
            <a:ext cx="1343040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5950" algn="ctr"/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базі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ДонДУВС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відділу протидії кіберзлочинам </a:t>
            </a:r>
          </a:p>
          <a:p>
            <a:pPr indent="615950" algn="ctr"/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Кіровоградській області ДКП НПУ, відділу кримінального аналізу ГУНП в Кіровоградській області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7B64E513-12E8-4A16-B6D1-E5BD3A3D0C61}"/>
              </a:ext>
            </a:extLst>
          </p:cNvPr>
          <p:cNvSpPr/>
          <p:nvPr/>
        </p:nvSpPr>
        <p:spPr>
          <a:xfrm>
            <a:off x="4267200" y="3406072"/>
            <a:ext cx="685800" cy="789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770CA166-15AF-4CAF-A622-3DA301C1FD47}"/>
              </a:ext>
            </a:extLst>
          </p:cNvPr>
          <p:cNvSpPr/>
          <p:nvPr/>
        </p:nvSpPr>
        <p:spPr>
          <a:xfrm>
            <a:off x="13018770" y="3492604"/>
            <a:ext cx="685800" cy="789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E88AE78-A952-4226-9974-8107E77911F3}"/>
              </a:ext>
            </a:extLst>
          </p:cNvPr>
          <p:cNvSpPr/>
          <p:nvPr/>
        </p:nvSpPr>
        <p:spPr>
          <a:xfrm>
            <a:off x="8458200" y="6128147"/>
            <a:ext cx="1371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2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786809"/>
            <a:ext cx="1676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002253"/>
            <a:ext cx="16153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5950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4C0D66-AD51-448E-A569-FC73FC4EB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449" y="193573"/>
            <a:ext cx="1458506" cy="145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300D57-016E-4408-973F-2B3A481CBC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74" t="21826" r="15114" b="10000"/>
          <a:stretch/>
        </p:blipFill>
        <p:spPr>
          <a:xfrm>
            <a:off x="8534400" y="3053756"/>
            <a:ext cx="9220200" cy="5421934"/>
          </a:xfrm>
          <a:prstGeom prst="rect">
            <a:avLst/>
          </a:prstGeom>
        </p:spPr>
      </p:pic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EDA9CB4-41F6-4BCD-AB3B-1EE71C43DBFC}"/>
              </a:ext>
            </a:extLst>
          </p:cNvPr>
          <p:cNvSpPr/>
          <p:nvPr/>
        </p:nvSpPr>
        <p:spPr>
          <a:xfrm>
            <a:off x="838200" y="2036831"/>
            <a:ext cx="716280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5950" algn="just"/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воєнних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спеціалізованої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воєнних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цифровому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аспектами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розвідувальної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розшукової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440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EDB7B4-DBFC-46ED-9231-A50738467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15"/>
            <a:ext cx="18288000" cy="10343162"/>
          </a:xfrm>
          <a:prstGeom prst="rect">
            <a:avLst/>
          </a:prstGeom>
        </p:spPr>
      </p:pic>
      <p:sp>
        <p:nvSpPr>
          <p:cNvPr id="4" name="AutoShape 2" descr="Новини поліції Донеччини – Tele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5222E1-74C4-4BE8-8EAE-49D923936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449" y="193573"/>
            <a:ext cx="1458506" cy="145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0910F4E4-4F4E-45D3-88CF-B54DC49B04A6}"/>
              </a:ext>
            </a:extLst>
          </p:cNvPr>
          <p:cNvSpPr/>
          <p:nvPr/>
        </p:nvSpPr>
        <p:spPr>
          <a:xfrm>
            <a:off x="5046451" y="910225"/>
            <a:ext cx="8195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5950" algn="just"/>
            <a:r>
              <a:rPr lang="uk-UA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ємозв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проєкту</a:t>
            </a:r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C329490-BAAB-4795-851C-EE510FBD540C}"/>
              </a:ext>
            </a:extLst>
          </p:cNvPr>
          <p:cNvGraphicFramePr/>
          <p:nvPr>
            <p:extLst/>
          </p:nvPr>
        </p:nvGraphicFramePr>
        <p:xfrm>
          <a:off x="1447800" y="2095500"/>
          <a:ext cx="14969702" cy="728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5343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7D5113-D719-42DF-BA1B-4EA35D2C5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34" y="7277100"/>
            <a:ext cx="4425366" cy="3009900"/>
          </a:xfrm>
          <a:prstGeom prst="rect">
            <a:avLst/>
          </a:prstGeom>
        </p:spPr>
      </p:pic>
      <p:sp>
        <p:nvSpPr>
          <p:cNvPr id="4" name="AutoShape 2" descr="Новини поліції Донеччини – Tele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5222E1-74C4-4BE8-8EAE-49D923936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449" y="193573"/>
            <a:ext cx="1458506" cy="145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0910F4E4-4F4E-45D3-88CF-B54DC49B04A6}"/>
              </a:ext>
            </a:extLst>
          </p:cNvPr>
          <p:cNvSpPr/>
          <p:nvPr/>
        </p:nvSpPr>
        <p:spPr>
          <a:xfrm>
            <a:off x="1177502" y="1036526"/>
            <a:ext cx="1607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5950" algn="just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E3C15E-FE01-471C-99D9-56D4083F3D2F}"/>
              </a:ext>
            </a:extLst>
          </p:cNvPr>
          <p:cNvSpPr/>
          <p:nvPr/>
        </p:nvSpPr>
        <p:spPr>
          <a:xfrm>
            <a:off x="460375" y="2552700"/>
            <a:ext cx="164560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компетенції здобувачів вищої освіти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 та інформаційним спрямуванням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потенціалу науково-педагогічних працівників кафедри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навчального курсу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проєкту «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Потерь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нет» через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OSINT-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технології, сучасні методи розвідувальної та розшукової діяльності – боротьба з дезінформацією та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DDoS-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кіберцентру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базі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3D-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лабораторії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ДонДУВС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(грантовий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відділу протидії кіберзлочинам в Кіровоградській області ДКП НПУ</a:t>
            </a:r>
          </a:p>
        </p:txBody>
      </p:sp>
    </p:spTree>
    <p:extLst>
      <p:ext uri="{BB962C8B-B14F-4D97-AF65-F5344CB8AC3E}">
        <p14:creationId xmlns:p14="http://schemas.microsoft.com/office/powerpoint/2010/main" val="9957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0589" y="1769343"/>
            <a:ext cx="7786484" cy="7461285"/>
            <a:chOff x="0" y="0"/>
            <a:chExt cx="10381979" cy="99483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1996" cy="9948418"/>
            </a:xfrm>
            <a:custGeom>
              <a:avLst/>
              <a:gdLst/>
              <a:ahLst/>
              <a:cxnLst/>
              <a:rect l="l" t="t" r="r" b="b"/>
              <a:pathLst>
                <a:path w="10381996" h="9948418">
                  <a:moveTo>
                    <a:pt x="0" y="0"/>
                  </a:moveTo>
                  <a:lnTo>
                    <a:pt x="10381996" y="0"/>
                  </a:lnTo>
                  <a:lnTo>
                    <a:pt x="10381996" y="9948418"/>
                  </a:lnTo>
                  <a:lnTo>
                    <a:pt x="0" y="994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l="-21847" r="-2184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302546" y="5500000"/>
            <a:ext cx="9972506" cy="4612284"/>
            <a:chOff x="0" y="0"/>
            <a:chExt cx="13296675" cy="61497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96646" cy="6149721"/>
            </a:xfrm>
            <a:custGeom>
              <a:avLst/>
              <a:gdLst/>
              <a:ahLst/>
              <a:cxnLst/>
              <a:rect l="l" t="t" r="r" b="b"/>
              <a:pathLst>
                <a:path w="13296646" h="6149721">
                  <a:moveTo>
                    <a:pt x="0" y="0"/>
                  </a:moveTo>
                  <a:lnTo>
                    <a:pt x="13296646" y="0"/>
                  </a:lnTo>
                  <a:lnTo>
                    <a:pt x="13296646" y="6149721"/>
                  </a:lnTo>
                  <a:lnTo>
                    <a:pt x="0" y="6149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 t="-63" b="-6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91246" y="3127276"/>
            <a:ext cx="9528818" cy="3673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01" algn="ctr">
              <a:spcBef>
                <a:spcPts val="125"/>
              </a:spcBef>
            </a:pPr>
            <a:r>
              <a:rPr lang="uk-UA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«ЩИТ БЕЗПЕКИ</a:t>
            </a:r>
          </a:p>
          <a:p>
            <a:pPr marL="12701" algn="ctr">
              <a:spcBef>
                <a:spcPts val="125"/>
              </a:spcBef>
            </a:pPr>
            <a:r>
              <a:rPr lang="uk-UA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ГРОМАД» 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1" marR="5081" algn="ctr">
              <a:lnSpc>
                <a:spcPct val="117200"/>
              </a:lnSpc>
              <a:spcBef>
                <a:spcPts val="125"/>
              </a:spcBef>
              <a:tabLst>
                <a:tab pos="3464733" algn="l"/>
                <a:tab pos="7329537" algn="l"/>
              </a:tabLst>
            </a:pP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інноваційний </a:t>
            </a:r>
            <a:r>
              <a:rPr lang="uk-UA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мобільного </a:t>
            </a:r>
          </a:p>
          <a:p>
            <a:pPr marL="12701" marR="5081" algn="ctr">
              <a:lnSpc>
                <a:spcPct val="117200"/>
              </a:lnSpc>
              <a:spcBef>
                <a:spcPts val="125"/>
              </a:spcBef>
              <a:tabLst>
                <a:tab pos="3464733" algn="l"/>
                <a:tab pos="7329537" algn="l"/>
              </a:tabLst>
            </a:pPr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тренінгового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центру</a:t>
            </a:r>
          </a:p>
          <a:p>
            <a:pPr algn="just"/>
            <a:endParaRPr lang="uk-UA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88763" y="601980"/>
            <a:ext cx="5913783" cy="127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spc="120" dirty="0">
                <a:solidFill>
                  <a:srgbClr val="1F2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ДОНЕЦЬКИЙ</a:t>
            </a:r>
          </a:p>
          <a:p>
            <a:pPr algn="l">
              <a:lnSpc>
                <a:spcPts val="3358"/>
              </a:lnSpc>
            </a:pPr>
            <a:r>
              <a:rPr lang="en-US" sz="2400" spc="120" dirty="0">
                <a:solidFill>
                  <a:srgbClr val="1F2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УНІВЕРСИТЕТ </a:t>
            </a:r>
          </a:p>
          <a:p>
            <a:pPr algn="l">
              <a:lnSpc>
                <a:spcPts val="3358"/>
              </a:lnSpc>
            </a:pPr>
            <a:r>
              <a:rPr lang="en-US" sz="2400" spc="120" dirty="0">
                <a:solidFill>
                  <a:srgbClr val="1F2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 СПРАВ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1246" y="323375"/>
            <a:ext cx="2172912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7096" y="7159724"/>
            <a:ext cx="7377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СПЕЦІАЛЬНОЇ ФІЗИЧНОЇ ТА ДОМЕДИЧНОЇ ПІДГОТОВКИ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акультету № 3 ДонДУВС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51567F9-7697-4E77-B185-90CF4F1FA020}"/>
              </a:ext>
            </a:extLst>
          </p:cNvPr>
          <p:cNvGrpSpPr/>
          <p:nvPr/>
        </p:nvGrpSpPr>
        <p:grpSpPr>
          <a:xfrm>
            <a:off x="0" y="1210710"/>
            <a:ext cx="575048" cy="8671892"/>
            <a:chOff x="0" y="0"/>
            <a:chExt cx="1622633" cy="99483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2524D9-C6F9-4B26-AA69-8C141CFFAA8B}"/>
                </a:ext>
              </a:extLst>
            </p:cNvPr>
            <p:cNvSpPr/>
            <p:nvPr/>
          </p:nvSpPr>
          <p:spPr>
            <a:xfrm>
              <a:off x="0" y="0"/>
              <a:ext cx="1622679" cy="9948418"/>
            </a:xfrm>
            <a:custGeom>
              <a:avLst/>
              <a:gdLst/>
              <a:ahLst/>
              <a:cxnLst/>
              <a:rect l="l" t="t" r="r" b="b"/>
              <a:pathLst>
                <a:path w="1622679" h="9948418">
                  <a:moveTo>
                    <a:pt x="0" y="0"/>
                  </a:moveTo>
                  <a:lnTo>
                    <a:pt x="1622679" y="0"/>
                  </a:lnTo>
                  <a:lnTo>
                    <a:pt x="1622679" y="9948418"/>
                  </a:lnTo>
                  <a:lnTo>
                    <a:pt x="0" y="994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l="-409687" r="-409684"/>
              </a:stretch>
            </a:blipFill>
          </p:spPr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1593E4-DC59-443D-8417-3105698EF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2" y="0"/>
            <a:ext cx="1152128" cy="1210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17A7B-CF5F-4825-B05C-EEE4B45F4CD7}"/>
              </a:ext>
            </a:extLst>
          </p:cNvPr>
          <p:cNvSpPr txBox="1"/>
          <p:nvPr/>
        </p:nvSpPr>
        <p:spPr>
          <a:xfrm>
            <a:off x="3760946" y="302769"/>
            <a:ext cx="10766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uk-UA" sz="54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ЩИТ </a:t>
            </a:r>
            <a:r>
              <a:rPr lang="uk-UA" sz="54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БЕЗПЕКИ </a:t>
            </a:r>
            <a:r>
              <a:rPr lang="uk-UA" sz="5400" b="1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ГРОМАД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EBB83-34CC-6BAA-CBA1-E735BEEA823D}"/>
              </a:ext>
            </a:extLst>
          </p:cNvPr>
          <p:cNvSpPr txBox="1"/>
          <p:nvPr/>
        </p:nvSpPr>
        <p:spPr>
          <a:xfrm>
            <a:off x="935088" y="2327344"/>
            <a:ext cx="1152128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Актуальність</a:t>
            </a:r>
            <a:r>
              <a:rPr lang="en-US" sz="44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uk-UA" sz="4400" kern="0" dirty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accent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4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</a:t>
            </a:r>
            <a:r>
              <a:rPr kumimoji="0" lang="uk-UA" sz="440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uk-UA" sz="440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умовах воєнного стану в Україні актуалізується проблема громадської безпеки та цивільного захисту</a:t>
            </a:r>
            <a:r>
              <a:rPr lang="uk-UA" sz="44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як одні з важливих стратегічних орієнтирів </a:t>
            </a:r>
            <a:r>
              <a:rPr lang="uk-UA" sz="4400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МВС </a:t>
            </a:r>
            <a:r>
              <a:rPr lang="uk-UA" sz="44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України. </a:t>
            </a:r>
            <a:r>
              <a:rPr kumimoji="0" lang="uk-UA" sz="440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Створення </a:t>
            </a:r>
            <a:r>
              <a:rPr kumimoji="0" lang="uk-UA" sz="440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мобільног</a:t>
            </a:r>
            <a:r>
              <a:rPr lang="uk-UA" sz="4400" kern="0" dirty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 тренінгового центру «ЩИТ БЕЗПЕКИ ГРОМАД» покликано підвищити ефективність вирішення цієї </a:t>
            </a:r>
            <a:r>
              <a:rPr lang="uk-UA" sz="4400" kern="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проблеми </a:t>
            </a:r>
            <a:endParaRPr kumimoji="0" lang="uk-UA" sz="440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B34581-CBA7-C94A-6D4C-C1D5B4A22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68" y="2602305"/>
            <a:ext cx="5233194" cy="58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586</Words>
  <Application>Microsoft Office PowerPoint</Application>
  <PresentationFormat>Произвольный</PresentationFormat>
  <Paragraphs>96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Times New Roman</vt:lpstr>
      <vt:lpstr>Arial</vt:lpstr>
      <vt:lpstr>Agrandir Wide Bold</vt:lpstr>
      <vt:lpstr>Wingdings</vt:lpstr>
      <vt:lpstr>Calibri</vt:lpstr>
      <vt:lpstr>Agrandir Wide Thin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EDU_DONSUIA_CAMPUS_ПАРТНЕРСТВО_ТА_ВІДПОВІДАЛЬНІСТЬ_СТЕЙКХОЛДЕРІВ.pptx</dc:title>
  <dc:creator>Admin</dc:creator>
  <cp:lastModifiedBy>DUVS6</cp:lastModifiedBy>
  <cp:revision>105</cp:revision>
  <dcterms:created xsi:type="dcterms:W3CDTF">2006-08-16T00:00:00Z</dcterms:created>
  <dcterms:modified xsi:type="dcterms:W3CDTF">2024-04-16T07:06:32Z</dcterms:modified>
  <dc:identifier>DAF0EZBLDiU</dc:identifier>
</cp:coreProperties>
</file>