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Impact" panose="020B0806030902050204" pitchFamily="34" charset="0"/>
      <p:regular r:id="rId20"/>
    </p:embeddedFont>
    <p:embeddedFont>
      <p:font typeface="Arial Black" panose="020B0A04020102020204" pitchFamily="34" charset="0"/>
      <p:bold r:id="rId21"/>
    </p:embeddedFont>
    <p:embeddedFont>
      <p:font typeface="Century Schoolbook" panose="02040604050505020304" pitchFamily="18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89588" autoAdjust="0"/>
  </p:normalViewPr>
  <p:slideViewPr>
    <p:cSldViewPr>
      <p:cViewPr varScale="1">
        <p:scale>
          <a:sx n="45" d="100"/>
          <a:sy n="45" d="100"/>
        </p:scale>
        <p:origin x="6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pPr/>
              <a:t>16.04.2024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57181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20881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92120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735320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50183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654538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380565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30463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50589" y="1769343"/>
            <a:ext cx="7786484" cy="7461285"/>
            <a:chOff x="0" y="0"/>
            <a:chExt cx="10381979" cy="99483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81996" cy="9948418"/>
            </a:xfrm>
            <a:custGeom>
              <a:avLst/>
              <a:gdLst/>
              <a:ahLst/>
              <a:cxnLst/>
              <a:rect l="l" t="t" r="r" b="b"/>
              <a:pathLst>
                <a:path w="10381996" h="9948418">
                  <a:moveTo>
                    <a:pt x="0" y="0"/>
                  </a:moveTo>
                  <a:lnTo>
                    <a:pt x="10381996" y="0"/>
                  </a:lnTo>
                  <a:lnTo>
                    <a:pt x="10381996" y="9948418"/>
                  </a:lnTo>
                  <a:lnTo>
                    <a:pt x="0" y="994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 l="-21847" r="-2184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340515" y="5524500"/>
            <a:ext cx="9972506" cy="4612284"/>
            <a:chOff x="0" y="0"/>
            <a:chExt cx="13296675" cy="61497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96646" cy="6149721"/>
            </a:xfrm>
            <a:custGeom>
              <a:avLst/>
              <a:gdLst/>
              <a:ahLst/>
              <a:cxnLst/>
              <a:rect l="l" t="t" r="r" b="b"/>
              <a:pathLst>
                <a:path w="13296646" h="6149721">
                  <a:moveTo>
                    <a:pt x="0" y="0"/>
                  </a:moveTo>
                  <a:lnTo>
                    <a:pt x="13296646" y="0"/>
                  </a:lnTo>
                  <a:lnTo>
                    <a:pt x="13296646" y="6149721"/>
                  </a:lnTo>
                  <a:lnTo>
                    <a:pt x="0" y="6149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t="-63" b="-63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748605" y="2610585"/>
            <a:ext cx="9194099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Пріоритетні напрями забезпечення освітньої діяльності </a:t>
            </a:r>
          </a:p>
          <a:p>
            <a:pPr algn="ctr"/>
            <a:endParaRPr lang="uk-UA" sz="5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88763" y="601980"/>
            <a:ext cx="5913783" cy="144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8"/>
              </a:lnSpc>
            </a:pPr>
            <a:r>
              <a:rPr lang="en-US" sz="2400" spc="120" dirty="0">
                <a:solidFill>
                  <a:srgbClr val="1F2E6E"/>
                </a:solidFill>
                <a:latin typeface="Agrandir Wide Thin"/>
              </a:rPr>
              <a:t>ДОНЕЦЬКИЙ</a:t>
            </a:r>
          </a:p>
          <a:p>
            <a:pPr algn="l">
              <a:lnSpc>
                <a:spcPts val="3358"/>
              </a:lnSpc>
            </a:pPr>
            <a:r>
              <a:rPr lang="en-US" sz="2400" spc="120" dirty="0">
                <a:solidFill>
                  <a:srgbClr val="1F2E6E"/>
                </a:solidFill>
                <a:latin typeface="Agrandir Wide Thin"/>
              </a:rPr>
              <a:t>ДЕРЖАВНИЙ УНІВЕРСИТЕТ </a:t>
            </a:r>
          </a:p>
          <a:p>
            <a:pPr algn="l">
              <a:lnSpc>
                <a:spcPts val="3358"/>
              </a:lnSpc>
            </a:pPr>
            <a:r>
              <a:rPr lang="en-US" sz="2400" spc="120" dirty="0">
                <a:solidFill>
                  <a:srgbClr val="1F2E6E"/>
                </a:solidFill>
                <a:latin typeface="Agrandir Wide Thin"/>
              </a:rPr>
              <a:t>ВНУТРІШНІХ СПРАВ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91246" y="323375"/>
            <a:ext cx="2172912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7277100"/>
            <a:ext cx="7377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Agrandir Wide Bold"/>
              </a:rPr>
              <a:t>ФАКУЛЬТЕТ № 2 ДонДУВС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grandir Wid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3400" y="114300"/>
            <a:ext cx="2375621" cy="7996012"/>
            <a:chOff x="0" y="0"/>
            <a:chExt cx="3167495" cy="10661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7507" cy="10661396"/>
            </a:xfrm>
            <a:custGeom>
              <a:avLst/>
              <a:gdLst/>
              <a:ahLst/>
              <a:cxnLst/>
              <a:rect l="l" t="t" r="r" b="b"/>
              <a:pathLst>
                <a:path w="3167507" h="10661396">
                  <a:moveTo>
                    <a:pt x="0" y="0"/>
                  </a:moveTo>
                  <a:lnTo>
                    <a:pt x="3167507" y="0"/>
                  </a:lnTo>
                  <a:lnTo>
                    <a:pt x="3167507" y="10661396"/>
                  </a:lnTo>
                  <a:lnTo>
                    <a:pt x="0" y="10661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02369" r="-202368"/>
              </a:stretch>
            </a:blipFill>
          </p:spPr>
          <p:txBody>
            <a:bodyPr/>
            <a:lstStyle/>
            <a:p>
              <a:endParaRPr lang="uk-UA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0679" y="142637"/>
            <a:ext cx="1249876" cy="13149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52468" y="1790700"/>
            <a:ext cx="617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grandir Wide Bold"/>
                <a:cs typeface="Arial" panose="020B0604020202020204" pitchFamily="34" charset="0"/>
              </a:rPr>
              <a:t>МЕТА </a:t>
            </a: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grandir Wide Bold"/>
                <a:cs typeface="Arial" panose="020B0604020202020204" pitchFamily="34" charset="0"/>
              </a:rPr>
              <a:t>: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grandir Wide Bold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28600" y="2252365"/>
            <a:ext cx="8305800" cy="284902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tabLst>
                <a:tab pos="540385" algn="l"/>
                <a:tab pos="630555" algn="l"/>
              </a:tabLst>
            </a:pP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 забезпечення дисциплін </a:t>
            </a:r>
            <a:r>
              <a:rPr lang="uk-UA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професійно</a:t>
            </a: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-практичного спрямування розроблення та впровадження в освітній процес спеціально створеного програмно-го продукту, який дозволяє сформувати компетентності із складання адміністративно-процесуальних документів під час документування адміністративних правопорушень.</a:t>
            </a:r>
            <a:endParaRPr lang="uk-UA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34400" y="5143500"/>
            <a:ext cx="76664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40385" algn="l"/>
              </a:tabLst>
            </a:pPr>
            <a:r>
              <a:rPr lang="uk-UA" sz="3600" b="1" dirty="0" smtClean="0">
                <a:solidFill>
                  <a:srgbClr val="0070C0"/>
                </a:solidFill>
                <a:latin typeface="Agrandir Wide Bold"/>
              </a:rPr>
              <a:t>ЦІЛЬОВА АУДИТОРІЯ </a:t>
            </a:r>
            <a:r>
              <a:rPr lang="uk-UA" sz="3600" b="1" dirty="0" smtClean="0">
                <a:solidFill>
                  <a:srgbClr val="0070C0"/>
                </a:solidFill>
                <a:effectLst/>
                <a:latin typeface="Agrandir Wide Bold"/>
                <a:ea typeface="Times New Roman" panose="02020603050405020304" pitchFamily="18" charset="0"/>
              </a:rPr>
              <a:t>:</a:t>
            </a:r>
            <a:r>
              <a:rPr lang="uk-UA" sz="3600" dirty="0" smtClean="0">
                <a:solidFill>
                  <a:srgbClr val="0070C0"/>
                </a:solidFill>
                <a:effectLst/>
                <a:latin typeface="Agrandir Wide Bold"/>
                <a:ea typeface="Times New Roman" panose="02020603050405020304" pitchFamily="18" charset="0"/>
              </a:rPr>
              <a:t> </a:t>
            </a:r>
          </a:p>
          <a:p>
            <a:pPr marL="571500" indent="-571500"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добувачі вищої освіти;</a:t>
            </a:r>
          </a:p>
          <a:p>
            <a:pPr marL="571500" indent="-571500"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слухачі первинної професійної підготовки;</a:t>
            </a:r>
            <a:endParaRPr lang="uk-UA" sz="3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діючі поліцейські в рамках післядипломної освіти;</a:t>
            </a:r>
          </a:p>
          <a:p>
            <a:pPr marL="571500" indent="-571500"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слухачі навчальної програми «Поліцейський офіцер громади»;</a:t>
            </a:r>
          </a:p>
          <a:p>
            <a:pPr marL="571500" indent="-571500"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нші зацікавлені суб’</a:t>
            </a: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uk-UA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кти</a:t>
            </a:r>
            <a:endParaRPr lang="uk-UA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600" y="414805"/>
            <a:ext cx="17373600" cy="76944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450215" algn="ctr">
              <a:tabLst>
                <a:tab pos="540385" algn="l"/>
                <a:tab pos="630555" algn="l"/>
              </a:tabLst>
            </a:pPr>
            <a:r>
              <a:rPr lang="uk-UA" sz="4400" b="1" dirty="0" smtClean="0">
                <a:solidFill>
                  <a:srgbClr val="0070C0"/>
                </a:solidFill>
                <a:effectLst/>
                <a:latin typeface="Agrandir Wide Bold"/>
                <a:ea typeface="Times New Roman" panose="02020603050405020304" pitchFamily="18" charset="0"/>
              </a:rPr>
              <a:t>ПРОЦЕСУАЛЬНИЙ ТРЕНАЖЕР</a:t>
            </a:r>
            <a:endParaRPr lang="uk-UA" sz="4400" dirty="0">
              <a:solidFill>
                <a:srgbClr val="0070C0"/>
              </a:solidFill>
              <a:effectLst/>
              <a:latin typeface="Agrandir Wide Bold"/>
              <a:ea typeface="Times New Roman" panose="02020603050405020304" pitchFamily="18" charset="0"/>
            </a:endParaRPr>
          </a:p>
        </p:txBody>
      </p:sp>
      <p:pic>
        <p:nvPicPr>
          <p:cNvPr id="1026" name="Picture 2" descr="Віртуальний тренажер зі складання персонального комп'ютер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125" y="1489869"/>
            <a:ext cx="3505200" cy="36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82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1412858"/>
            <a:ext cx="1216975" cy="7461285"/>
            <a:chOff x="0" y="0"/>
            <a:chExt cx="1622633" cy="9948380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1622679" cy="9948418"/>
            </a:xfrm>
            <a:custGeom>
              <a:avLst/>
              <a:gdLst/>
              <a:ahLst/>
              <a:cxnLst/>
              <a:rect l="l" t="t" r="r" b="b"/>
              <a:pathLst>
                <a:path w="1622679" h="9948418">
                  <a:moveTo>
                    <a:pt x="0" y="0"/>
                  </a:moveTo>
                  <a:lnTo>
                    <a:pt x="1622679" y="0"/>
                  </a:lnTo>
                  <a:lnTo>
                    <a:pt x="1622679" y="9948418"/>
                  </a:lnTo>
                  <a:lnTo>
                    <a:pt x="0" y="994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09687" r="-409684"/>
              </a:stretch>
            </a:blipFill>
          </p:spPr>
          <p:txBody>
            <a:bodyPr numCol="1"/>
            <a:lstStyle/>
            <a:p>
              <a:endParaRPr lang="uk-UA" altLang="uk-UA"/>
            </a:p>
          </p:txBody>
        </p:sp>
      </p:grpSp>
      <p:sp>
        <p:nvSpPr>
          <p:cNvPr id="4" name="TextBox 8"/>
          <p:cNvSpPr txBox="1"/>
          <p:nvPr/>
        </p:nvSpPr>
        <p:spPr>
          <a:xfrm>
            <a:off x="14556875" y="8967923"/>
            <a:ext cx="4364733" cy="1035372"/>
          </a:xfrm>
          <a:prstGeom prst="rect">
            <a:avLst/>
          </a:prstGeom>
        </p:spPr>
        <p:txBody>
          <a:bodyPr lIns="0" tIns="0" rIns="0" bIns="0" numCol="1" rtlCol="0" anchor="t">
            <a:spAutoFit/>
          </a:bodyPr>
          <a:lstStyle/>
          <a:p>
            <a:pPr algn="l">
              <a:lnSpc>
                <a:spcPts val="2479"/>
              </a:lnSpc>
            </a:pPr>
            <a:r>
              <a:rPr lang="en-US" sz="1771" spc="87" dirty="0">
                <a:solidFill>
                  <a:srgbClr val="125B50"/>
                </a:solidFill>
                <a:latin typeface="Agrandir Wide Thin"/>
              </a:rPr>
              <a:t>ДОНЕЦЬКИЙ</a:t>
            </a:r>
          </a:p>
          <a:p>
            <a:pPr algn="l">
              <a:lnSpc>
                <a:spcPts val="2479"/>
              </a:lnSpc>
            </a:pPr>
            <a:r>
              <a:rPr lang="en-US" sz="1771" spc="87" dirty="0">
                <a:solidFill>
                  <a:srgbClr val="125B50"/>
                </a:solidFill>
                <a:latin typeface="Agrandir Wide Thin"/>
              </a:rPr>
              <a:t>ДЕРЖАВНИЙ УНІВЕРСИТЕТ </a:t>
            </a:r>
          </a:p>
          <a:p>
            <a:pPr algn="l">
              <a:lnSpc>
                <a:spcPts val="2479"/>
              </a:lnSpc>
            </a:pPr>
            <a:r>
              <a:rPr lang="en-US" sz="1771" spc="87" dirty="0">
                <a:solidFill>
                  <a:srgbClr val="125B50"/>
                </a:solidFill>
                <a:latin typeface="Agrandir Wide Thin"/>
              </a:rPr>
              <a:t>ВНУТРІШНІХ СПРАВ</a:t>
            </a: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06400" y="8866246"/>
            <a:ext cx="1249876" cy="13149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8600" y="414805"/>
            <a:ext cx="17373600" cy="76944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450215" algn="ctr">
              <a:tabLst>
                <a:tab pos="540385" algn="l"/>
                <a:tab pos="630555" algn="l"/>
              </a:tabLst>
            </a:pPr>
            <a:r>
              <a:rPr lang="uk-UA" sz="4400" b="1" dirty="0" smtClean="0">
                <a:solidFill>
                  <a:srgbClr val="0070C0"/>
                </a:solidFill>
                <a:effectLst/>
                <a:latin typeface="Agrandir Wide Bold"/>
                <a:ea typeface="Times New Roman" panose="02020603050405020304" pitchFamily="18" charset="0"/>
              </a:rPr>
              <a:t>ПРОЦЕСУАЛЬНИЙ ТРЕНАЖЕР</a:t>
            </a:r>
            <a:endParaRPr lang="uk-UA" sz="4400" dirty="0">
              <a:solidFill>
                <a:srgbClr val="0070C0"/>
              </a:solidFill>
              <a:effectLst/>
              <a:latin typeface="Agrandir Wide Bold"/>
              <a:ea typeface="Times New Roman" panose="02020603050405020304" pitchFamily="18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1371600" y="214711"/>
            <a:ext cx="5905195" cy="174406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1" i="0" u="none" strike="noStrike" kern="1200" cap="none" spc="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grandir Wide Thi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800" b="1" spc="120" dirty="0">
              <a:solidFill>
                <a:srgbClr val="0070C0"/>
              </a:solidFill>
              <a:latin typeface="Agrandir Wide Thin"/>
            </a:endParaRPr>
          </a:p>
          <a:p>
            <a:pPr marL="0" marR="0" lvl="0" indent="0" algn="l" defTabSz="914400" rtl="0" eaLnBrk="1" fontAlgn="auto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1" i="0" u="none" strike="noStrike" kern="1200" cap="none" spc="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grandir Wide Thi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12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grandir Wide Thin"/>
                <a:ea typeface="+mn-ea"/>
                <a:cs typeface="+mn-cs"/>
              </a:rPr>
              <a:t>МОЖЛИВОСТІ:</a:t>
            </a:r>
            <a:endParaRPr kumimoji="0" lang="en-US" sz="3200" b="1" i="0" u="none" strike="noStrike" kern="1200" cap="none" spc="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grandir Wide Thin"/>
              <a:ea typeface="+mn-ea"/>
              <a:cs typeface="+mn-cs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1371600" y="2247900"/>
            <a:ext cx="7086600" cy="6647974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algn="just">
              <a:tabLst>
                <a:tab pos="540385" algn="l"/>
                <a:tab pos="630555" algn="l"/>
              </a:tabLst>
            </a:pPr>
            <a:r>
              <a:rPr lang="uk-UA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містить шаблони </a:t>
            </a: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бланкових адміністративно-процесуальних </a:t>
            </a:r>
            <a:r>
              <a:rPr lang="uk-UA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документів, кількість та перелік яких обираються з урахуванням наявних фабул ситуаційних завдань, що </a:t>
            </a:r>
            <a:r>
              <a:rPr lang="uk-UA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покроково</a:t>
            </a:r>
            <a:r>
              <a:rPr lang="uk-UA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заповнюються </a:t>
            </a: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користувачами з </a:t>
            </a:r>
            <a:r>
              <a:rPr lang="uk-UA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подальшою генерацією заповненої інформації в єдиний документ, має можливості перегляду заповнених документів, їх збереження для подальшої відправки для </a:t>
            </a: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перевірки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sz="3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781" y="2579215"/>
            <a:ext cx="9292578" cy="512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2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0679" y="142637"/>
            <a:ext cx="1249876" cy="1314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8600" y="414805"/>
            <a:ext cx="17373600" cy="76944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450215" algn="ctr">
              <a:tabLst>
                <a:tab pos="540385" algn="l"/>
                <a:tab pos="630555" algn="l"/>
              </a:tabLst>
            </a:pPr>
            <a:r>
              <a:rPr lang="uk-UA" sz="4400" b="1" dirty="0" smtClean="0">
                <a:solidFill>
                  <a:srgbClr val="0070C0"/>
                </a:solidFill>
                <a:effectLst/>
                <a:latin typeface="Agrandir Wide Bold"/>
                <a:ea typeface="Times New Roman" panose="02020603050405020304" pitchFamily="18" charset="0"/>
              </a:rPr>
              <a:t>ПРОЦЕСУАЛЬНИЙ ТРЕНАЖЕР</a:t>
            </a:r>
            <a:endParaRPr lang="uk-UA" sz="4400" dirty="0">
              <a:solidFill>
                <a:srgbClr val="0070C0"/>
              </a:solidFill>
              <a:effectLst/>
              <a:latin typeface="Agrandir Wide Bold"/>
              <a:ea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228601" y="1514100"/>
          <a:ext cx="17754599" cy="8125200"/>
        </p:xfrm>
        <a:graphic>
          <a:graphicData uri="http://schemas.openxmlformats.org/drawingml/2006/table">
            <a:tbl>
              <a:tblPr firstRow="1" bandRow="1"/>
              <a:tblGrid>
                <a:gridCol w="2448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9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57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7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766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385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392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2296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8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8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заходів, спрямованих на розв’язання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8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Продукт/</a:t>
                      </a:r>
                    </a:p>
                    <a:p>
                      <a:pPr algn="ctr"/>
                      <a:r>
                        <a:rPr lang="uk-UA" sz="28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uk-UA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8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Показник</a:t>
                      </a:r>
                      <a:endParaRPr lang="uk-UA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800" noProof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Дедлайн реалізації</a:t>
                      </a:r>
                      <a:endParaRPr lang="uk-UA" sz="2800" noProof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6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Відповідальні</a:t>
                      </a:r>
                      <a:r>
                        <a:rPr lang="uk-UA" sz="28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особи</a:t>
                      </a:r>
                      <a:endParaRPr lang="uk-UA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8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Виконавці</a:t>
                      </a:r>
                      <a:endParaRPr lang="uk-UA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17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800" b="1" noProof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поточний</a:t>
                      </a:r>
                      <a:endParaRPr lang="uk-UA" sz="2800" b="1" noProof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800" b="1" noProof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цільовий</a:t>
                      </a:r>
                      <a:endParaRPr lang="uk-UA" sz="2800" b="1" noProof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04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Створення інноваційного засобу навчання – Процесуальний тренажер</a:t>
                      </a:r>
                      <a:endParaRPr lang="uk-UA" sz="2400" noProof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D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Підготовка схем документів для електрон-ного заповнення.</a:t>
                      </a:r>
                    </a:p>
                    <a:p>
                      <a:endParaRPr lang="uk-UA" sz="2400" noProof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Створення шаблонів бланкових документів для автоматичного заповнення.</a:t>
                      </a:r>
                    </a:p>
                    <a:p>
                      <a:endParaRPr lang="uk-UA" sz="2400" noProof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Апробація програмного продукту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D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Створений програмний продукт</a:t>
                      </a:r>
                      <a:endParaRPr lang="uk-UA" sz="24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D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шаблонів бланкових документів</a:t>
                      </a:r>
                      <a:endParaRPr lang="uk-UA" sz="24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D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шаблонів бланкових документів</a:t>
                      </a:r>
                    </a:p>
                    <a:p>
                      <a:endParaRPr lang="uk-UA" sz="24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D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Серпень</a:t>
                      </a:r>
                      <a:r>
                        <a:rPr lang="uk-UA" sz="2400" baseline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uk-UA" sz="24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D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О. </a:t>
                      </a:r>
                      <a:r>
                        <a:rPr lang="uk-UA" sz="2400" noProof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Мердова</a:t>
                      </a:r>
                      <a:endParaRPr lang="uk-UA" sz="24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D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Особовий склад кафедри </a:t>
                      </a:r>
                      <a:r>
                        <a:rPr lang="uk-UA" sz="2400" noProof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адміністра</a:t>
                      </a:r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uk-UA" sz="2400" noProof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тивно</a:t>
                      </a:r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-правових дисциплін факультету №2</a:t>
                      </a:r>
                      <a:endParaRPr lang="uk-UA" sz="24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D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046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3400" y="114300"/>
            <a:ext cx="2375621" cy="7996012"/>
            <a:chOff x="0" y="0"/>
            <a:chExt cx="3167495" cy="10661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7507" cy="10661396"/>
            </a:xfrm>
            <a:custGeom>
              <a:avLst/>
              <a:gdLst/>
              <a:ahLst/>
              <a:cxnLst/>
              <a:rect l="l" t="t" r="r" b="b"/>
              <a:pathLst>
                <a:path w="3167507" h="10661396">
                  <a:moveTo>
                    <a:pt x="0" y="0"/>
                  </a:moveTo>
                  <a:lnTo>
                    <a:pt x="3167507" y="0"/>
                  </a:lnTo>
                  <a:lnTo>
                    <a:pt x="3167507" y="10661396"/>
                  </a:lnTo>
                  <a:lnTo>
                    <a:pt x="0" y="10661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02369" r="-202368"/>
              </a:stretch>
            </a:blipFill>
          </p:spPr>
          <p:txBody>
            <a:bodyPr/>
            <a:lstStyle/>
            <a:p>
              <a:endParaRPr lang="uk-UA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0679" y="142637"/>
            <a:ext cx="1249876" cy="13149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52468" y="2018014"/>
            <a:ext cx="7220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grandir Wide Bold"/>
                <a:cs typeface="Arial" panose="020B0604020202020204" pitchFamily="34" charset="0"/>
              </a:rPr>
              <a:t>ВІДПОВІДНІСТЬ ПРІОРІТЕТАМ РОЗВИТКУ НПУ: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grandir Wide Bold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52468" y="3361276"/>
            <a:ext cx="6996132" cy="284902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tabLst>
                <a:tab pos="540385" algn="l"/>
                <a:tab pos="630555" algn="l"/>
              </a:tabLst>
            </a:pP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План заходів Національної поліції України щодо виконання плану заходів на 2023-2024 роки з реалізації Національної стратегії із створення </a:t>
            </a:r>
            <a:r>
              <a:rPr lang="uk-UA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безбар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’</a:t>
            </a:r>
            <a:r>
              <a:rPr lang="uk-UA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єрного</a:t>
            </a: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простору в Україні на період до 2030 року, затвердженого розпорядженням Кабінету Міністрів України від 25 квітня 2023 року   №372-р.</a:t>
            </a:r>
            <a:endParaRPr lang="uk-UA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47800" y="114300"/>
            <a:ext cx="14097000" cy="175432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450215" algn="ctr">
              <a:tabLst>
                <a:tab pos="540385" algn="l"/>
                <a:tab pos="630555" algn="l"/>
              </a:tabLst>
            </a:pPr>
            <a:r>
              <a:rPr lang="uk-UA" sz="3600" b="1" dirty="0" smtClean="0">
                <a:solidFill>
                  <a:srgbClr val="0070C0"/>
                </a:solidFill>
                <a:effectLst/>
                <a:latin typeface="Agrandir Wide Bold"/>
                <a:ea typeface="Times New Roman" panose="02020603050405020304" pitchFamily="18" charset="0"/>
              </a:rPr>
              <a:t>ТРЕНІНГОВА ПРОГРАММА ДЛЯ ПОЛІЦЕЙСЬКИХ ЩОДО РОБОТИ З ЛЮДЬМИ З РОЗЛАДАМИ АУТИСТИЧНОГО СПЕКТРУ</a:t>
            </a:r>
            <a:endParaRPr lang="uk-UA" sz="3600" dirty="0">
              <a:solidFill>
                <a:srgbClr val="0070C0"/>
              </a:solidFill>
              <a:effectLst/>
              <a:latin typeface="Agrandir Wide Bold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994" y="2476500"/>
            <a:ext cx="697278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7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1412858"/>
            <a:ext cx="1216975" cy="7461285"/>
            <a:chOff x="0" y="0"/>
            <a:chExt cx="1622633" cy="9948380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1622679" cy="9948418"/>
            </a:xfrm>
            <a:custGeom>
              <a:avLst/>
              <a:gdLst/>
              <a:ahLst/>
              <a:cxnLst/>
              <a:rect l="l" t="t" r="r" b="b"/>
              <a:pathLst>
                <a:path w="1622679" h="9948418">
                  <a:moveTo>
                    <a:pt x="0" y="0"/>
                  </a:moveTo>
                  <a:lnTo>
                    <a:pt x="1622679" y="0"/>
                  </a:lnTo>
                  <a:lnTo>
                    <a:pt x="1622679" y="9948418"/>
                  </a:lnTo>
                  <a:lnTo>
                    <a:pt x="0" y="994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09687" r="-409684"/>
              </a:stretch>
            </a:blipFill>
          </p:spPr>
          <p:txBody>
            <a:bodyPr numCol="1"/>
            <a:lstStyle/>
            <a:p>
              <a:endParaRPr lang="uk-UA" altLang="uk-UA"/>
            </a:p>
          </p:txBody>
        </p:sp>
      </p:grpSp>
      <p:sp>
        <p:nvSpPr>
          <p:cNvPr id="4" name="TextBox 8"/>
          <p:cNvSpPr txBox="1"/>
          <p:nvPr/>
        </p:nvSpPr>
        <p:spPr>
          <a:xfrm>
            <a:off x="14556875" y="8967923"/>
            <a:ext cx="4364733" cy="1035372"/>
          </a:xfrm>
          <a:prstGeom prst="rect">
            <a:avLst/>
          </a:prstGeom>
        </p:spPr>
        <p:txBody>
          <a:bodyPr lIns="0" tIns="0" rIns="0" bIns="0" numCol="1" rtlCol="0" anchor="t">
            <a:spAutoFit/>
          </a:bodyPr>
          <a:lstStyle/>
          <a:p>
            <a:pPr algn="l">
              <a:lnSpc>
                <a:spcPts val="2479"/>
              </a:lnSpc>
            </a:pPr>
            <a:r>
              <a:rPr lang="en-US" sz="1771" spc="87" dirty="0">
                <a:solidFill>
                  <a:srgbClr val="125B50"/>
                </a:solidFill>
                <a:latin typeface="Agrandir Wide Thin"/>
              </a:rPr>
              <a:t>ДОНЕЦЬКИЙ</a:t>
            </a:r>
          </a:p>
          <a:p>
            <a:pPr algn="l">
              <a:lnSpc>
                <a:spcPts val="2479"/>
              </a:lnSpc>
            </a:pPr>
            <a:r>
              <a:rPr lang="en-US" sz="1771" spc="87" dirty="0">
                <a:solidFill>
                  <a:srgbClr val="125B50"/>
                </a:solidFill>
                <a:latin typeface="Agrandir Wide Thin"/>
              </a:rPr>
              <a:t>ДЕРЖАВНИЙ УНІВЕРСИТЕТ </a:t>
            </a:r>
          </a:p>
          <a:p>
            <a:pPr algn="l">
              <a:lnSpc>
                <a:spcPts val="2479"/>
              </a:lnSpc>
            </a:pPr>
            <a:r>
              <a:rPr lang="en-US" sz="1771" spc="87" dirty="0">
                <a:solidFill>
                  <a:srgbClr val="125B50"/>
                </a:solidFill>
                <a:latin typeface="Agrandir Wide Thin"/>
              </a:rPr>
              <a:t>ВНУТРІШНІХ СПРАВ</a:t>
            </a: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06400" y="8866246"/>
            <a:ext cx="1249876" cy="1314925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1828800" y="713257"/>
            <a:ext cx="5905195" cy="174406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1" i="0" u="none" strike="noStrike" kern="1200" cap="none" spc="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grandir Wide Thi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800" b="1" spc="120" dirty="0" smtClean="0">
              <a:solidFill>
                <a:srgbClr val="0070C0"/>
              </a:solidFill>
              <a:latin typeface="Agrandir Wide Thin"/>
            </a:endParaRPr>
          </a:p>
          <a:p>
            <a:pPr marL="0" marR="0" lvl="0" indent="0" algn="l" defTabSz="914400" rtl="0" eaLnBrk="1" fontAlgn="auto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1" i="0" u="none" strike="noStrike" kern="1200" cap="none" spc="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grandir Wide Thi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1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grandir Wide Thin"/>
                <a:ea typeface="+mn-ea"/>
                <a:cs typeface="+mn-cs"/>
              </a:rPr>
              <a:t>АКТУАЛЬНІСТЬ:</a:t>
            </a:r>
            <a:endParaRPr kumimoji="0" lang="en-US" sz="3200" b="1" i="0" u="none" strike="noStrike" kern="1200" cap="none" spc="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grandir Wide Thin"/>
              <a:ea typeface="+mn-ea"/>
              <a:cs typeface="+mn-cs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1828800" y="2746446"/>
            <a:ext cx="7315200" cy="4985980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algn="just">
              <a:tabLst>
                <a:tab pos="540385" algn="l"/>
                <a:tab pos="630555" algn="l"/>
              </a:tabLst>
            </a:pPr>
            <a:r>
              <a:rPr lang="uk-UA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Україні станом на 2023 рік відповідно до даних електронної системи охорони </a:t>
            </a:r>
            <a:r>
              <a:rPr lang="uk-UA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здоров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’</a:t>
            </a: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ru-RU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загалом</a:t>
            </a: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облікован</a:t>
            </a:r>
            <a:r>
              <a:rPr lang="uk-UA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20 936 дітей з діагнозом «розлад </a:t>
            </a:r>
            <a:r>
              <a:rPr lang="uk-UA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аутистичного</a:t>
            </a:r>
            <a:r>
              <a:rPr lang="uk-UA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спектру» (аутизм).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цьому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мільйони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дорослих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належать до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цього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спектру.</a:t>
            </a:r>
            <a:endParaRPr lang="uk-UA" sz="3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540385" algn="l"/>
                <a:tab pos="630555" algn="l"/>
              </a:tabLst>
            </a:pPr>
            <a:r>
              <a:rPr lang="uk-UA" sz="3600" b="1" spc="12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Щороку кількість осіб збільшується на 30%</a:t>
            </a:r>
            <a:endParaRPr lang="uk-UA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10668000" y="1943100"/>
            <a:ext cx="6553200" cy="3626495"/>
          </a:xfrm>
          <a:prstGeom prst="wedgeRoundRectCallout">
            <a:avLst>
              <a:gd name="adj1" fmla="val -69566"/>
              <a:gd name="adj2" fmla="val 71685"/>
              <a:gd name="adj3" fmla="val 16667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Олена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Зеленська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«Дуже 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різняться люди, які мають аутизм: хтось </a:t>
            </a:r>
            <a:r>
              <a:rPr lang="uk-UA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комунікує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вільно, хтось – за допомогою спеціальних карток, а хтось узагалі не </a:t>
            </a:r>
            <a:r>
              <a:rPr lang="uk-UA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комунікує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Одні здатні жити самостійно, інші потребують постійної підтримки, але одна риса є спільною для всіх людей з аутизмом: високий рівень тривоги й постійного стресу через непередбачуваність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світу»</a:t>
            </a:r>
          </a:p>
        </p:txBody>
      </p:sp>
      <p:sp>
        <p:nvSpPr>
          <p:cNvPr id="14" name="Выноска со стрелкой вверх 13"/>
          <p:cNvSpPr/>
          <p:nvPr/>
        </p:nvSpPr>
        <p:spPr>
          <a:xfrm>
            <a:off x="1828800" y="7734300"/>
            <a:ext cx="10210800" cy="2133600"/>
          </a:xfrm>
          <a:prstGeom prst="upArrowCallo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ПРАЦІВНИКИ ПОЛІЦІЇ НЕ МАЮТЬ НАВИЧОК РОБОТИ, СПІЛКУВАННЯ З ТАКИМИ ЛЮДЬМИ</a:t>
            </a:r>
            <a:endParaRPr lang="uk-UA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00200" y="495301"/>
            <a:ext cx="1524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tabLst>
                <a:tab pos="540385" algn="l"/>
                <a:tab pos="630555" algn="l"/>
              </a:tabLst>
            </a:pPr>
            <a:r>
              <a:rPr lang="uk-UA" sz="3600" b="1" dirty="0">
                <a:solidFill>
                  <a:srgbClr val="0070C0"/>
                </a:solidFill>
                <a:latin typeface="Agrandir Wide Bold"/>
                <a:ea typeface="Times New Roman" panose="02020603050405020304" pitchFamily="18" charset="0"/>
              </a:rPr>
              <a:t>ТРЕНІНГОВА ПРОГРАММА ДЛЯ ПОЛІЦЕЙСЬКИХ ЩОДО РОБОТИ З ЛЮДЬМИ З РОЗЛАДАМИ АУТИСТИЧНОГО СПЕКТРУ</a:t>
            </a:r>
            <a:endParaRPr lang="uk-UA" sz="3600" dirty="0">
              <a:solidFill>
                <a:srgbClr val="0070C0"/>
              </a:solidFill>
              <a:latin typeface="Agrandir Wide Bold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53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1412858"/>
            <a:ext cx="1216975" cy="7461285"/>
            <a:chOff x="0" y="0"/>
            <a:chExt cx="1622633" cy="9948380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1622679" cy="9948418"/>
            </a:xfrm>
            <a:custGeom>
              <a:avLst/>
              <a:gdLst/>
              <a:ahLst/>
              <a:cxnLst/>
              <a:rect l="l" t="t" r="r" b="b"/>
              <a:pathLst>
                <a:path w="1622679" h="9948418">
                  <a:moveTo>
                    <a:pt x="0" y="0"/>
                  </a:moveTo>
                  <a:lnTo>
                    <a:pt x="1622679" y="0"/>
                  </a:lnTo>
                  <a:lnTo>
                    <a:pt x="1622679" y="9948418"/>
                  </a:lnTo>
                  <a:lnTo>
                    <a:pt x="0" y="994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09687" r="-409684"/>
              </a:stretch>
            </a:blipFill>
          </p:spPr>
          <p:txBody>
            <a:bodyPr numCol="1"/>
            <a:lstStyle/>
            <a:p>
              <a:endParaRPr lang="uk-UA" altLang="uk-UA"/>
            </a:p>
          </p:txBody>
        </p:sp>
      </p:grpSp>
      <p:sp>
        <p:nvSpPr>
          <p:cNvPr id="9" name="TextBox 7"/>
          <p:cNvSpPr txBox="1"/>
          <p:nvPr/>
        </p:nvSpPr>
        <p:spPr>
          <a:xfrm>
            <a:off x="1371600" y="503833"/>
            <a:ext cx="5905195" cy="174406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1" i="0" u="none" strike="noStrike" kern="1200" cap="none" spc="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grandir Wide Thi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800" b="1" spc="120" dirty="0">
              <a:solidFill>
                <a:srgbClr val="0070C0"/>
              </a:solidFill>
              <a:latin typeface="Agrandir Wide Thin"/>
            </a:endParaRPr>
          </a:p>
          <a:p>
            <a:pPr marL="0" marR="0" lvl="0" indent="0" algn="l" defTabSz="914400" rtl="0" eaLnBrk="1" fontAlgn="auto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1" i="0" u="none" strike="noStrike" kern="1200" cap="none" spc="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grandir Wide Thi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12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grandir Wide Thin"/>
                <a:ea typeface="+mn-ea"/>
                <a:cs typeface="+mn-cs"/>
              </a:rPr>
              <a:t>МЕТА:</a:t>
            </a:r>
            <a:endParaRPr kumimoji="0" lang="en-US" sz="3200" b="1" i="0" u="none" strike="noStrike" kern="1200" cap="none" spc="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grandir Wide Thin"/>
              <a:ea typeface="+mn-ea"/>
              <a:cs typeface="+mn-cs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1371600" y="2247900"/>
            <a:ext cx="7086600" cy="4985980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algn="just">
              <a:tabLst>
                <a:tab pos="540385" algn="l"/>
                <a:tab pos="630555" algn="l"/>
              </a:tabLst>
            </a:pPr>
            <a:r>
              <a:rPr lang="uk-UA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ідвищення обізнаності </a:t>
            </a:r>
            <a:r>
              <a:rPr lang="uk-UA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поліцейсь-ких</a:t>
            </a: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(майбутніх поліцейських) про аутизм, ідентифікацію людей з розладами </a:t>
            </a:r>
            <a:r>
              <a:rPr lang="uk-UA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аутистичного</a:t>
            </a: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спектру, техніки спілкування та взаємодії з людьми з аутизмом, а також про передові методи безпеки та зниження ескалації при роботі з такими людьми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sz="3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600" y="114300"/>
            <a:ext cx="17373600" cy="120032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450215" algn="ctr">
              <a:tabLst>
                <a:tab pos="540385" algn="l"/>
                <a:tab pos="630555" algn="l"/>
              </a:tabLst>
            </a:pPr>
            <a:r>
              <a:rPr lang="uk-UA" sz="3600" b="1" dirty="0" smtClean="0">
                <a:solidFill>
                  <a:srgbClr val="0070C0"/>
                </a:solidFill>
                <a:effectLst/>
                <a:latin typeface="Agrandir Wide Bold"/>
                <a:ea typeface="Times New Roman" panose="02020603050405020304" pitchFamily="18" charset="0"/>
              </a:rPr>
              <a:t>ТРЕНІНГОВА ПРОГРАММА ДЛЯ ПОЛІЦЕЙСЬКИХ ЩОДО РОБОТИ З ЛЮДЬМИ З РОЗЛАДАМИ АУТИСТИЧНОГО СПЕКТРУ</a:t>
            </a:r>
            <a:endParaRPr lang="uk-UA" sz="3600" dirty="0">
              <a:solidFill>
                <a:srgbClr val="0070C0"/>
              </a:solidFill>
              <a:effectLst/>
              <a:latin typeface="Agrandir Wide Bold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935720" y="5188784"/>
            <a:ext cx="76664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40385" algn="l"/>
              </a:tabLst>
            </a:pPr>
            <a:r>
              <a:rPr lang="uk-UA" sz="3600" b="1" dirty="0" smtClean="0">
                <a:solidFill>
                  <a:srgbClr val="0070C0"/>
                </a:solidFill>
                <a:latin typeface="Agrandir Wide Bold"/>
              </a:rPr>
              <a:t>ЦІЛЬОВА АУДИТОРІЯ </a:t>
            </a:r>
            <a:r>
              <a:rPr lang="uk-UA" sz="3600" b="1" dirty="0" smtClean="0">
                <a:solidFill>
                  <a:srgbClr val="0070C0"/>
                </a:solidFill>
                <a:effectLst/>
                <a:latin typeface="Agrandir Wide Bold"/>
                <a:ea typeface="Times New Roman" panose="02020603050405020304" pitchFamily="18" charset="0"/>
              </a:rPr>
              <a:t>:</a:t>
            </a:r>
            <a:r>
              <a:rPr lang="uk-UA" sz="3600" dirty="0" smtClean="0">
                <a:solidFill>
                  <a:srgbClr val="0070C0"/>
                </a:solidFill>
                <a:effectLst/>
                <a:latin typeface="Agrandir Wide Bold"/>
                <a:ea typeface="Times New Roman" panose="02020603050405020304" pitchFamily="18" charset="0"/>
              </a:rPr>
              <a:t> </a:t>
            </a:r>
          </a:p>
          <a:p>
            <a:pPr marL="571500" indent="-571500"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добувачі вищої освіти;</a:t>
            </a:r>
          </a:p>
          <a:p>
            <a:pPr marL="571500" indent="-571500"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слухачі первинної професійної підготовки;</a:t>
            </a:r>
            <a:endParaRPr lang="uk-UA" sz="3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діючі поліцейські в рамках післядипломної освіти;</a:t>
            </a:r>
          </a:p>
          <a:p>
            <a:pPr marL="571500" indent="-571500"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слухачі навчальної програми «Поліцейський офіцер громади»;</a:t>
            </a:r>
          </a:p>
          <a:p>
            <a:pPr marL="571500" indent="-571500"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540385" algn="l"/>
              </a:tabLst>
            </a:pP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нші зацікавлені суб’</a:t>
            </a: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uk-UA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кти</a:t>
            </a:r>
            <a:endParaRPr lang="uk-UA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391" y="1569437"/>
            <a:ext cx="9609409" cy="361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7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1412858"/>
            <a:ext cx="1216975" cy="7461285"/>
            <a:chOff x="0" y="0"/>
            <a:chExt cx="1622633" cy="9948380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1622679" cy="9948418"/>
            </a:xfrm>
            <a:custGeom>
              <a:avLst/>
              <a:gdLst/>
              <a:ahLst/>
              <a:cxnLst/>
              <a:rect l="l" t="t" r="r" b="b"/>
              <a:pathLst>
                <a:path w="1622679" h="9948418">
                  <a:moveTo>
                    <a:pt x="0" y="0"/>
                  </a:moveTo>
                  <a:lnTo>
                    <a:pt x="1622679" y="0"/>
                  </a:lnTo>
                  <a:lnTo>
                    <a:pt x="1622679" y="9948418"/>
                  </a:lnTo>
                  <a:lnTo>
                    <a:pt x="0" y="994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09687" r="-409684"/>
              </a:stretch>
            </a:blipFill>
          </p:spPr>
          <p:txBody>
            <a:bodyPr numCol="1"/>
            <a:lstStyle/>
            <a:p>
              <a:endParaRPr lang="uk-UA" altLang="uk-UA"/>
            </a:p>
          </p:txBody>
        </p:sp>
      </p:grpSp>
      <p:sp>
        <p:nvSpPr>
          <p:cNvPr id="9" name="TextBox 7"/>
          <p:cNvSpPr txBox="1"/>
          <p:nvPr/>
        </p:nvSpPr>
        <p:spPr>
          <a:xfrm>
            <a:off x="1371600" y="503833"/>
            <a:ext cx="5905195" cy="174406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1" i="0" u="none" strike="noStrike" kern="1200" cap="none" spc="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grandir Wide Thi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800" b="1" spc="120" dirty="0">
              <a:solidFill>
                <a:srgbClr val="0070C0"/>
              </a:solidFill>
              <a:latin typeface="Agrandir Wide Thin"/>
            </a:endParaRPr>
          </a:p>
          <a:p>
            <a:pPr marL="0" marR="0" lvl="0" indent="0" algn="l" defTabSz="914400" rtl="0" eaLnBrk="1" fontAlgn="auto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1" i="0" u="none" strike="noStrike" kern="1200" cap="none" spc="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grandir Wide Thi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12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grandir Wide Thin"/>
                <a:ea typeface="+mn-ea"/>
                <a:cs typeface="+mn-cs"/>
              </a:rPr>
              <a:t>МЕТА:</a:t>
            </a:r>
            <a:endParaRPr kumimoji="0" lang="en-US" sz="3200" b="1" i="0" u="none" strike="noStrike" kern="1200" cap="none" spc="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grandir Wide Thin"/>
              <a:ea typeface="+mn-ea"/>
              <a:cs typeface="+mn-cs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1371600" y="2247900"/>
            <a:ext cx="7086600" cy="7201972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algn="just">
              <a:tabLst>
                <a:tab pos="540385" algn="l"/>
                <a:tab pos="630555" algn="l"/>
              </a:tabLst>
            </a:pP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Створення візуального словника для спілкування поліцейських з дітьми з розладами </a:t>
            </a:r>
            <a:r>
              <a:rPr lang="uk-UA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аутистичного</a:t>
            </a: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спектру, заснованого на методиці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PECS (Picture Exchange Communication System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систем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спілкування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коли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використовуються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не слова, а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картинки.</a:t>
            </a:r>
          </a:p>
          <a:p>
            <a:pPr algn="just">
              <a:tabLst>
                <a:tab pos="540385" algn="l"/>
                <a:tab pos="630555" algn="l"/>
              </a:tabLst>
            </a:pPr>
            <a:endParaRPr lang="ru-RU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540385" algn="l"/>
                <a:tab pos="630555" algn="l"/>
              </a:tabLst>
            </a:pPr>
            <a:r>
              <a:rPr lang="uk-UA" sz="3600" b="1" spc="12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навичок роботи за методикою </a:t>
            </a:r>
            <a:r>
              <a:rPr lang="en-US" sz="3600" b="1" spc="12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PECS</a:t>
            </a:r>
            <a:endParaRPr lang="uk-UA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540385" algn="l"/>
                <a:tab pos="630555" algn="l"/>
              </a:tabLst>
            </a:pPr>
            <a:endParaRPr lang="uk-UA" sz="3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600" y="114300"/>
            <a:ext cx="17373600" cy="120032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450215" algn="ctr">
              <a:tabLst>
                <a:tab pos="540385" algn="l"/>
                <a:tab pos="630555" algn="l"/>
              </a:tabLst>
            </a:pPr>
            <a:r>
              <a:rPr lang="ru-RU" sz="3600" b="1" dirty="0" smtClean="0">
                <a:solidFill>
                  <a:srgbClr val="0070C0"/>
                </a:solidFill>
                <a:latin typeface="Agrandir Wide Bold"/>
                <a:ea typeface="Times New Roman" panose="02020603050405020304" pitchFamily="18" charset="0"/>
              </a:rPr>
              <a:t>СТВОРЕННЯ ВІЗУАЛЬНОГО СЛОВНИКА ПОЛІЦЕЙСЬКИХ СИТУАЦІЙ ДЛЯ РОБОТИ З ДІТЬМИ З РАС</a:t>
            </a:r>
            <a:endParaRPr lang="uk-UA" sz="3600" dirty="0">
              <a:solidFill>
                <a:srgbClr val="0070C0"/>
              </a:solidFill>
              <a:effectLst/>
              <a:latin typeface="Agrandir Wide Bold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412858"/>
            <a:ext cx="6302286" cy="41685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5"/>
          <a:stretch/>
        </p:blipFill>
        <p:spPr>
          <a:xfrm>
            <a:off x="10233648" y="5560319"/>
            <a:ext cx="6561389" cy="464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9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0679" y="142637"/>
            <a:ext cx="1249876" cy="1314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8600" y="414805"/>
            <a:ext cx="17373600" cy="120032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450215" algn="ctr">
              <a:tabLst>
                <a:tab pos="540385" algn="l"/>
                <a:tab pos="630555" algn="l"/>
              </a:tabLst>
            </a:pPr>
            <a:r>
              <a:rPr lang="uk-UA" sz="3600" b="1" dirty="0">
                <a:solidFill>
                  <a:srgbClr val="0070C0"/>
                </a:solidFill>
                <a:latin typeface="Agrandir Wide Bold"/>
                <a:ea typeface="Times New Roman" panose="02020603050405020304" pitchFamily="18" charset="0"/>
              </a:rPr>
              <a:t>ТРЕНІНГОВА ПРОГРАММА ДЛЯ ПОЛІЦЕЙСЬКИХ ЩОДО РОБОТИ З ЛЮДЬМИ З РОЗЛАДАМИ АУТИСТИЧНОГО СПЕКТРУ</a:t>
            </a:r>
            <a:endParaRPr lang="uk-UA" sz="3600" dirty="0">
              <a:solidFill>
                <a:srgbClr val="0070C0"/>
              </a:solidFill>
              <a:latin typeface="Agrandir Wide Bold"/>
              <a:ea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475012" y="1622380"/>
          <a:ext cx="16974787" cy="8245520"/>
        </p:xfrm>
        <a:graphic>
          <a:graphicData uri="http://schemas.openxmlformats.org/drawingml/2006/table">
            <a:tbl>
              <a:tblPr firstRow="1" bandRow="1"/>
              <a:tblGrid>
                <a:gridCol w="2593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4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7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0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75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854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358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496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2296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8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8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заходів, спрямованих на розв’язання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8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Продукт/</a:t>
                      </a:r>
                    </a:p>
                    <a:p>
                      <a:pPr algn="ctr"/>
                      <a:r>
                        <a:rPr lang="uk-UA" sz="28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uk-UA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8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Показник</a:t>
                      </a:r>
                      <a:endParaRPr lang="uk-UA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800" noProof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Дедлайн реалізації</a:t>
                      </a:r>
                      <a:endParaRPr lang="uk-UA" sz="2800" noProof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800" noProof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Відповідальні особи</a:t>
                      </a:r>
                      <a:endParaRPr lang="uk-UA" sz="2800" noProof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8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Виконавці</a:t>
                      </a:r>
                      <a:endParaRPr lang="uk-UA" sz="2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17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800" b="1" noProof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поточний</a:t>
                      </a:r>
                      <a:endParaRPr lang="uk-UA" sz="2800" b="1" noProof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800" b="1" noProof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цільовий</a:t>
                      </a:r>
                      <a:endParaRPr lang="uk-UA" sz="2800" b="1" noProof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04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Створення тренінгової програми для поліцейських щодо роботи з людьми з розладами </a:t>
                      </a:r>
                      <a:r>
                        <a:rPr lang="uk-UA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аутистичного</a:t>
                      </a:r>
                      <a:r>
                        <a:rPr lang="uk-UA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спектру</a:t>
                      </a:r>
                      <a:endParaRPr lang="uk-UA" sz="2400" noProof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D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Підготовка програми тренінгу.</a:t>
                      </a:r>
                    </a:p>
                    <a:p>
                      <a:endParaRPr lang="uk-UA" sz="2400" noProof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Створення візуального словника поліцейських ситуацій для роботи з дітьми з РАС.</a:t>
                      </a:r>
                    </a:p>
                    <a:p>
                      <a:endParaRPr lang="uk-UA" sz="2400" noProof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Апробація розробленої програми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D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Тренінгова програма для поліцейських</a:t>
                      </a:r>
                      <a:endParaRPr lang="uk-UA" sz="24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D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Відсутність програми</a:t>
                      </a:r>
                      <a:endParaRPr lang="uk-UA" sz="24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D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noProof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Запровадже</a:t>
                      </a:r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-на тренінгова програма</a:t>
                      </a:r>
                    </a:p>
                    <a:p>
                      <a:endParaRPr lang="uk-UA" sz="24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D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Грудень</a:t>
                      </a:r>
                      <a:r>
                        <a:rPr lang="uk-UA" sz="2400" baseline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uk-UA" sz="24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D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О. </a:t>
                      </a:r>
                      <a:r>
                        <a:rPr lang="uk-UA" sz="2400" noProof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Мердова</a:t>
                      </a:r>
                      <a:endParaRPr lang="uk-UA" sz="24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DF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Особовий склад кафедри </a:t>
                      </a:r>
                      <a:r>
                        <a:rPr lang="uk-UA" sz="2400" noProof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адміністра</a:t>
                      </a:r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uk-UA" sz="2400" noProof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тивно</a:t>
                      </a:r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-правових дисциплін факультету №2</a:t>
                      </a:r>
                      <a:endParaRPr lang="uk-UA" sz="24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D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8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50591" y="1769343"/>
            <a:ext cx="7786484" cy="7461285"/>
            <a:chOff x="0" y="0"/>
            <a:chExt cx="10381979" cy="99483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81996" cy="9948418"/>
            </a:xfrm>
            <a:custGeom>
              <a:avLst/>
              <a:gdLst/>
              <a:ahLst/>
              <a:cxnLst/>
              <a:rect l="l" t="t" r="r" b="b"/>
              <a:pathLst>
                <a:path w="10381996" h="9948418">
                  <a:moveTo>
                    <a:pt x="0" y="0"/>
                  </a:moveTo>
                  <a:lnTo>
                    <a:pt x="10381996" y="0"/>
                  </a:lnTo>
                  <a:lnTo>
                    <a:pt x="10381996" y="9948418"/>
                  </a:lnTo>
                  <a:lnTo>
                    <a:pt x="0" y="994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1847" r="-2184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340517" y="5524500"/>
            <a:ext cx="9972506" cy="4612284"/>
            <a:chOff x="0" y="0"/>
            <a:chExt cx="13296675" cy="61497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96646" cy="6149721"/>
            </a:xfrm>
            <a:custGeom>
              <a:avLst/>
              <a:gdLst/>
              <a:ahLst/>
              <a:cxnLst/>
              <a:rect l="l" t="t" r="r" b="b"/>
              <a:pathLst>
                <a:path w="13296646" h="6149721">
                  <a:moveTo>
                    <a:pt x="0" y="0"/>
                  </a:moveTo>
                  <a:lnTo>
                    <a:pt x="13296646" y="0"/>
                  </a:lnTo>
                  <a:lnTo>
                    <a:pt x="13296646" y="6149721"/>
                  </a:lnTo>
                  <a:lnTo>
                    <a:pt x="0" y="6149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3" b="-63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388764" y="601981"/>
            <a:ext cx="5913783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120" dirty="0">
                <a:solidFill>
                  <a:srgbClr val="1F2E6E"/>
                </a:solidFill>
                <a:latin typeface="Agrandir Wide Thin"/>
              </a:rPr>
              <a:t>ДОНЕЦЬКИЙ</a:t>
            </a:r>
          </a:p>
          <a:p>
            <a:pPr>
              <a:lnSpc>
                <a:spcPts val="3359"/>
              </a:lnSpc>
            </a:pPr>
            <a:r>
              <a:rPr lang="en-US" sz="2400" spc="120" dirty="0">
                <a:solidFill>
                  <a:srgbClr val="1F2E6E"/>
                </a:solidFill>
                <a:latin typeface="Agrandir Wide Thin"/>
              </a:rPr>
              <a:t>ДЕРЖАВНИЙ УНІВЕРСИТЕТ </a:t>
            </a:r>
          </a:p>
          <a:p>
            <a:pPr>
              <a:lnSpc>
                <a:spcPts val="3359"/>
              </a:lnSpc>
            </a:pPr>
            <a:r>
              <a:rPr lang="en-US" sz="2400" spc="120" dirty="0">
                <a:solidFill>
                  <a:srgbClr val="1F2E6E"/>
                </a:solidFill>
                <a:latin typeface="Agrandir Wide Thin"/>
              </a:rPr>
              <a:t>ВНУТРІШНІХ СПРАВ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246" y="323375"/>
            <a:ext cx="2172912" cy="2286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54183" y="6657693"/>
            <a:ext cx="77104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3600" b="1" dirty="0">
                <a:ea typeface="Times New Roman" panose="02020603050405020304" pitchFamily="18" charset="0"/>
              </a:rPr>
              <a:t>КАФЕДРА ТАКТИКО-СПЕЦІАЛЬНОЇ ПІДГОТОВКИ </a:t>
            </a:r>
          </a:p>
          <a:p>
            <a:pPr lvl="0"/>
            <a:r>
              <a:rPr lang="uk-UA" sz="3600" b="1" dirty="0">
                <a:ea typeface="Times New Roman" panose="02020603050405020304" pitchFamily="18" charset="0"/>
              </a:rPr>
              <a:t>факультету №2 ДонДУВС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92409" y="3281441"/>
            <a:ext cx="91064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>
                <a:solidFill>
                  <a:srgbClr val="0070C0"/>
                </a:solidFill>
              </a:rPr>
              <a:t>КОНЦЕПЦІЯ </a:t>
            </a:r>
            <a:endParaRPr lang="en-US" sz="4800" dirty="0">
              <a:solidFill>
                <a:srgbClr val="0070C0"/>
              </a:solidFill>
            </a:endParaRPr>
          </a:p>
          <a:p>
            <a:r>
              <a:rPr lang="uk-UA" sz="4800" b="1" dirty="0">
                <a:solidFill>
                  <a:srgbClr val="0070C0"/>
                </a:solidFill>
              </a:rPr>
              <a:t>ПІДГОТОВКИ ОПЕРАТОРІВ БПАК/ ПІЛОТІВ БПЛА</a:t>
            </a:r>
            <a:endParaRPr lang="uk-UA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4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12380" y="1"/>
            <a:ext cx="2375621" cy="7996013"/>
            <a:chOff x="0" y="0"/>
            <a:chExt cx="3167495" cy="10661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7507" cy="10661396"/>
            </a:xfrm>
            <a:custGeom>
              <a:avLst/>
              <a:gdLst/>
              <a:ahLst/>
              <a:cxnLst/>
              <a:rect l="l" t="t" r="r" b="b"/>
              <a:pathLst>
                <a:path w="3167507" h="10661396">
                  <a:moveTo>
                    <a:pt x="0" y="0"/>
                  </a:moveTo>
                  <a:lnTo>
                    <a:pt x="3167507" y="0"/>
                  </a:lnTo>
                  <a:lnTo>
                    <a:pt x="3167507" y="10661396"/>
                  </a:lnTo>
                  <a:lnTo>
                    <a:pt x="0" y="10661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02369" r="-202368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90617" y="8460923"/>
            <a:ext cx="1408299" cy="1481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008" y="4478972"/>
            <a:ext cx="9257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uk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 НАВЧАЛЬНОГО КУРСУ:</a:t>
            </a:r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2554" y="739487"/>
            <a:ext cx="9257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uk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АКТУАЛЬНІСТЬ:</a:t>
            </a:r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2554" y="6295385"/>
            <a:ext cx="9257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uk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ЦІЛЬВА АУДИТОРІЯ:</a:t>
            </a:r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240" y="1431985"/>
            <a:ext cx="1446968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/>
              <a:t>В умовах відбиття повномасштабної агресії </a:t>
            </a:r>
            <a:r>
              <a:rPr lang="uk-UA" sz="2700" b="1" dirty="0" err="1"/>
              <a:t>рф</a:t>
            </a:r>
            <a:r>
              <a:rPr lang="uk-UA" sz="2700" b="1" dirty="0"/>
              <a:t>, розвитку сучасних технологій, дефіциту традиційних засобів враження постає питання масової підготовки операторів </a:t>
            </a:r>
            <a:r>
              <a:rPr lang="uk-UA" sz="2700" b="1" dirty="0" err="1"/>
              <a:t>БпАК</a:t>
            </a:r>
            <a:r>
              <a:rPr lang="uk-UA" sz="2700" b="1" dirty="0"/>
              <a:t>/пілотів </a:t>
            </a:r>
            <a:r>
              <a:rPr lang="uk-UA" sz="2700" b="1" dirty="0" err="1"/>
              <a:t>БпЛА</a:t>
            </a:r>
            <a:r>
              <a:rPr lang="uk-UA" sz="2700" b="1" dirty="0"/>
              <a:t>.</a:t>
            </a:r>
            <a:r>
              <a:rPr lang="en-US" sz="2700" b="1" dirty="0"/>
              <a:t> </a:t>
            </a:r>
            <a:endParaRPr lang="uk-UA" sz="2700" b="1" dirty="0"/>
          </a:p>
          <a:p>
            <a:r>
              <a:rPr lang="uk-UA" sz="2700" b="1" dirty="0"/>
              <a:t>Після Перемоги така підготовка не втратить своєї актуальності – наявність у кожному структурному підрозділі НПУ підготовлених фахівців дозволить поліції якісно виконувати завдання щодо переслідування/враження правопорушників, розшуку безвісти відсутніх, супроводження проведення спеціальних поліцейських операцій, охорони об’єктів тощо. </a:t>
            </a:r>
            <a:endParaRPr lang="en-US" sz="27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04009" y="5248679"/>
            <a:ext cx="13643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/>
              <a:t>Оволодіння слухачами теоретичними знаннями та практичними навичками управління безпілотними авіаційними комплексами.</a:t>
            </a:r>
            <a:endParaRPr lang="en-US" sz="27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23899" y="6987883"/>
            <a:ext cx="13823373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buFontTx/>
              <a:buChar char="-"/>
            </a:pPr>
            <a:r>
              <a:rPr lang="uk-UA" sz="2700" b="1" dirty="0"/>
              <a:t>здобувачі та здобувачки вищої освіти </a:t>
            </a:r>
            <a:r>
              <a:rPr lang="uk-UA" sz="2700" b="1" dirty="0" err="1"/>
              <a:t>ДонДУВС</a:t>
            </a:r>
            <a:r>
              <a:rPr lang="uk-UA" sz="2700" b="1" dirty="0"/>
              <a:t>;</a:t>
            </a:r>
          </a:p>
          <a:p>
            <a:pPr marL="428625" indent="-428625">
              <a:buFontTx/>
              <a:buChar char="-"/>
            </a:pPr>
            <a:r>
              <a:rPr lang="uk-UA" sz="2700" b="1" dirty="0"/>
              <a:t>слухачі </a:t>
            </a:r>
            <a:r>
              <a:rPr lang="ru-RU" sz="2700" b="1" dirty="0" err="1"/>
              <a:t>Маріупольського</a:t>
            </a:r>
            <a:r>
              <a:rPr lang="ru-RU" sz="2700" b="1" dirty="0"/>
              <a:t> центру </a:t>
            </a:r>
            <a:r>
              <a:rPr lang="ru-RU" sz="2700" b="1" dirty="0" err="1"/>
              <a:t>первинної</a:t>
            </a:r>
            <a:r>
              <a:rPr lang="ru-RU" sz="2700" b="1" dirty="0"/>
              <a:t> </a:t>
            </a:r>
            <a:r>
              <a:rPr lang="ru-RU" sz="2700" b="1" dirty="0" err="1"/>
              <a:t>професійної</a:t>
            </a:r>
            <a:r>
              <a:rPr lang="ru-RU" sz="2700" b="1" dirty="0"/>
              <a:t> </a:t>
            </a:r>
            <a:r>
              <a:rPr lang="ru-RU" sz="2700" b="1" dirty="0" err="1"/>
              <a:t>підготовки</a:t>
            </a:r>
            <a:r>
              <a:rPr lang="ru-RU" sz="2700" b="1" dirty="0"/>
              <a:t> «</a:t>
            </a:r>
            <a:r>
              <a:rPr lang="ru-RU" sz="2700" b="1" dirty="0" err="1"/>
              <a:t>Академія</a:t>
            </a:r>
            <a:r>
              <a:rPr lang="ru-RU" sz="2700" b="1" dirty="0"/>
              <a:t> </a:t>
            </a:r>
            <a:r>
              <a:rPr lang="ru-RU" sz="2700" b="1" dirty="0" err="1"/>
              <a:t>поліції</a:t>
            </a:r>
            <a:r>
              <a:rPr lang="ru-RU" sz="2700" b="1" dirty="0"/>
              <a:t>» </a:t>
            </a:r>
            <a:r>
              <a:rPr lang="ru-RU" sz="2700" b="1" dirty="0" err="1"/>
              <a:t>ДонДУВС</a:t>
            </a:r>
            <a:r>
              <a:rPr lang="uk-UA" sz="2700" b="1" dirty="0"/>
              <a:t>;</a:t>
            </a:r>
          </a:p>
          <a:p>
            <a:pPr marL="428625" indent="-428625">
              <a:buFontTx/>
              <a:buChar char="-"/>
            </a:pPr>
            <a:r>
              <a:rPr lang="uk-UA" sz="2700" b="1" dirty="0"/>
              <a:t>працівники Національної поліції України;</a:t>
            </a:r>
          </a:p>
          <a:p>
            <a:pPr marL="428625" indent="-428625">
              <a:buFontTx/>
              <a:buChar char="-"/>
            </a:pPr>
            <a:r>
              <a:rPr lang="uk-UA" sz="2700" b="1" dirty="0"/>
              <a:t>військовослужбовці Національної гвардії України та Збройних сил України;</a:t>
            </a:r>
          </a:p>
          <a:p>
            <a:pPr marL="428625" indent="-428625">
              <a:buFontTx/>
              <a:buChar char="-"/>
            </a:pPr>
            <a:r>
              <a:rPr lang="uk-UA" sz="2700" b="1" dirty="0"/>
              <a:t>члени добровольчих формувань територіальних громад;</a:t>
            </a:r>
          </a:p>
          <a:p>
            <a:pPr marL="428625" indent="-428625">
              <a:buFontTx/>
              <a:buChar char="-"/>
            </a:pPr>
            <a:r>
              <a:rPr lang="uk-UA" sz="2700" b="1" dirty="0"/>
              <a:t>члени підліткових  та молодіжних патріотичних організацій. </a:t>
            </a:r>
            <a:endParaRPr lang="uk-UA" sz="2700" b="1" dirty="0"/>
          </a:p>
          <a:p>
            <a:pPr marL="428625" indent="-428625">
              <a:buFontTx/>
              <a:buChar char="-"/>
            </a:pPr>
            <a:endParaRPr lang="uk-UA" sz="2700" b="1" dirty="0"/>
          </a:p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562765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12380" y="1"/>
            <a:ext cx="2375621" cy="7996013"/>
            <a:chOff x="0" y="0"/>
            <a:chExt cx="3167495" cy="10661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7507" cy="10661396"/>
            </a:xfrm>
            <a:custGeom>
              <a:avLst/>
              <a:gdLst/>
              <a:ahLst/>
              <a:cxnLst/>
              <a:rect l="l" t="t" r="r" b="b"/>
              <a:pathLst>
                <a:path w="3167507" h="10661396">
                  <a:moveTo>
                    <a:pt x="0" y="0"/>
                  </a:moveTo>
                  <a:lnTo>
                    <a:pt x="3167507" y="0"/>
                  </a:lnTo>
                  <a:lnTo>
                    <a:pt x="3167507" y="10661396"/>
                  </a:lnTo>
                  <a:lnTo>
                    <a:pt x="0" y="10661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02369" r="-202368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90617" y="8460923"/>
            <a:ext cx="1408299" cy="148159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181227" y="290028"/>
            <a:ext cx="12907865" cy="1295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sz="24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483789" y="414069"/>
            <a:ext cx="12907865" cy="1295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sz="36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2554" y="739487"/>
            <a:ext cx="9257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uk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ПАРТНЕРИ НАВЧАЛЬНОГО КУРСУ:</a:t>
            </a:r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63347" y="1585429"/>
            <a:ext cx="632830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Victory Drones</a:t>
            </a:r>
            <a:r>
              <a:rPr lang="uk-UA" sz="3000" b="1" dirty="0">
                <a:solidFill>
                  <a:srgbClr val="0070C0"/>
                </a:solidFill>
              </a:rPr>
              <a:t> </a:t>
            </a:r>
            <a:r>
              <a:rPr lang="uk-UA" sz="3000" dirty="0"/>
              <a:t>– найбільший в Україні </a:t>
            </a:r>
            <a:r>
              <a:rPr lang="uk-UA" sz="3000" dirty="0" err="1"/>
              <a:t>проєкт</a:t>
            </a:r>
            <a:r>
              <a:rPr lang="uk-UA" sz="3000" dirty="0"/>
              <a:t> </a:t>
            </a:r>
            <a:r>
              <a:rPr lang="ru-RU" sz="3000" dirty="0"/>
              <a:t>з </a:t>
            </a:r>
            <a:r>
              <a:rPr lang="ru-RU" sz="3000" dirty="0" err="1"/>
              <a:t>підготовки</a:t>
            </a:r>
            <a:r>
              <a:rPr lang="ru-RU" sz="3000" dirty="0"/>
              <a:t> </a:t>
            </a:r>
            <a:r>
              <a:rPr lang="ru-RU" sz="3000" dirty="0" err="1"/>
              <a:t>операторів</a:t>
            </a:r>
            <a:r>
              <a:rPr lang="ru-RU" sz="3000" dirty="0"/>
              <a:t> </a:t>
            </a:r>
            <a:r>
              <a:rPr lang="ru-RU" sz="3000" dirty="0" err="1"/>
              <a:t>БпАК</a:t>
            </a:r>
            <a:r>
              <a:rPr lang="ru-RU" sz="3000" dirty="0"/>
              <a:t> </a:t>
            </a:r>
            <a:r>
              <a:rPr lang="ru-RU" sz="3000" dirty="0"/>
              <a:t>та </a:t>
            </a:r>
            <a:r>
              <a:rPr lang="ru-RU" sz="3000" dirty="0" err="1"/>
              <a:t>забезпечення</a:t>
            </a:r>
            <a:r>
              <a:rPr lang="ru-RU" sz="3000" dirty="0"/>
              <a:t> </a:t>
            </a:r>
            <a:r>
              <a:rPr lang="ru-RU" sz="3000" dirty="0" err="1"/>
              <a:t>необхідними</a:t>
            </a:r>
            <a:r>
              <a:rPr lang="ru-RU" sz="3000" dirty="0"/>
              <a:t> </a:t>
            </a:r>
            <a:r>
              <a:rPr lang="ru-RU" sz="3000" dirty="0" err="1"/>
              <a:t>технологіями</a:t>
            </a:r>
            <a:r>
              <a:rPr lang="ru-RU" sz="3000" dirty="0"/>
              <a:t> та </a:t>
            </a:r>
            <a:r>
              <a:rPr lang="ru-RU" sz="3000" dirty="0" err="1"/>
              <a:t>обладнанням</a:t>
            </a:r>
            <a:r>
              <a:rPr lang="ru-RU" sz="3000" dirty="0"/>
              <a:t> </a:t>
            </a:r>
            <a:r>
              <a:rPr lang="ru-RU" sz="3000" dirty="0" err="1"/>
              <a:t>Збройних</a:t>
            </a:r>
            <a:r>
              <a:rPr lang="ru-RU" sz="3000" dirty="0"/>
              <a:t> Сил </a:t>
            </a:r>
            <a:r>
              <a:rPr lang="ru-RU" sz="3000" dirty="0" err="1"/>
              <a:t>України</a:t>
            </a:r>
            <a:r>
              <a:rPr lang="ru-RU" sz="3000" dirty="0"/>
              <a:t>, </a:t>
            </a:r>
            <a:r>
              <a:rPr lang="ru-RU" sz="3000" dirty="0" err="1"/>
              <a:t>Державної</a:t>
            </a:r>
            <a:r>
              <a:rPr lang="ru-RU" sz="3000" dirty="0"/>
              <a:t> </a:t>
            </a:r>
            <a:r>
              <a:rPr lang="ru-RU" sz="3000" dirty="0" err="1"/>
              <a:t>служби</a:t>
            </a:r>
            <a:r>
              <a:rPr lang="ru-RU" sz="3000" dirty="0"/>
              <a:t> з </a:t>
            </a:r>
            <a:r>
              <a:rPr lang="ru-RU" sz="3000" dirty="0" err="1"/>
              <a:t>надзвичайних</a:t>
            </a:r>
            <a:r>
              <a:rPr lang="ru-RU" sz="3000" dirty="0"/>
              <a:t> </a:t>
            </a:r>
            <a:r>
              <a:rPr lang="ru-RU" sz="3000" dirty="0" err="1"/>
              <a:t>ситуацій</a:t>
            </a:r>
            <a:r>
              <a:rPr lang="ru-RU" sz="3000" dirty="0"/>
              <a:t> та </a:t>
            </a:r>
            <a:r>
              <a:rPr lang="ru-RU" sz="3000" dirty="0" err="1"/>
              <a:t>медичних</a:t>
            </a:r>
            <a:r>
              <a:rPr lang="ru-RU" sz="3000" dirty="0"/>
              <a:t> служб у </a:t>
            </a:r>
            <a:r>
              <a:rPr lang="ru-RU" sz="3000" dirty="0" err="1"/>
              <a:t>співпраці</a:t>
            </a:r>
            <a:r>
              <a:rPr lang="ru-RU" sz="3000" dirty="0"/>
              <a:t> з </a:t>
            </a:r>
            <a:r>
              <a:rPr lang="ru-RU" sz="3000" dirty="0" err="1"/>
              <a:t>Генеральним</a:t>
            </a:r>
            <a:r>
              <a:rPr lang="ru-RU" sz="3000" dirty="0"/>
              <a:t> штабом </a:t>
            </a:r>
            <a:r>
              <a:rPr lang="ru-RU" sz="3000" dirty="0" err="1"/>
              <a:t>Збройних</a:t>
            </a:r>
            <a:r>
              <a:rPr lang="ru-RU" sz="3000" dirty="0"/>
              <a:t> Сил </a:t>
            </a:r>
            <a:r>
              <a:rPr lang="ru-RU" sz="3000" dirty="0" err="1"/>
              <a:t>України</a:t>
            </a:r>
            <a:r>
              <a:rPr lang="ru-RU" sz="3000" dirty="0"/>
              <a:t>.</a:t>
            </a:r>
            <a:endParaRPr lang="en-US" sz="3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0" y="1684309"/>
            <a:ext cx="7041468" cy="39432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74" y="5879855"/>
            <a:ext cx="3865637" cy="38656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75563" y="6820093"/>
            <a:ext cx="87699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 dirty="0">
                <a:solidFill>
                  <a:srgbClr val="0070C0"/>
                </a:solidFill>
              </a:rPr>
              <a:t>Академія «Вихор» </a:t>
            </a:r>
            <a:r>
              <a:rPr lang="uk-UA" sz="3000" dirty="0"/>
              <a:t>– </a:t>
            </a:r>
            <a:r>
              <a:rPr lang="uk-UA" sz="3000" dirty="0"/>
              <a:t>академія </a:t>
            </a:r>
            <a:r>
              <a:rPr lang="uk-UA" sz="3000" dirty="0"/>
              <a:t>військово-тактичної підготовки пілотів </a:t>
            </a:r>
            <a:r>
              <a:rPr lang="en-US" sz="3000" dirty="0"/>
              <a:t>FPV-</a:t>
            </a:r>
            <a:r>
              <a:rPr lang="uk-UA" sz="3000" dirty="0" err="1"/>
              <a:t>дронів</a:t>
            </a:r>
            <a:r>
              <a:rPr lang="uk-UA" sz="3000" dirty="0"/>
              <a:t> </a:t>
            </a:r>
            <a:r>
              <a:rPr lang="uk-UA" sz="3000" dirty="0"/>
              <a:t>та </a:t>
            </a:r>
            <a:r>
              <a:rPr lang="uk-UA" sz="3000" dirty="0"/>
              <a:t>загальної військової підготовки рекрутів Збройних Сил України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425691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12380" y="1"/>
            <a:ext cx="2375621" cy="7996013"/>
            <a:chOff x="0" y="0"/>
            <a:chExt cx="3167495" cy="10661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7507" cy="10661396"/>
            </a:xfrm>
            <a:custGeom>
              <a:avLst/>
              <a:gdLst/>
              <a:ahLst/>
              <a:cxnLst/>
              <a:rect l="l" t="t" r="r" b="b"/>
              <a:pathLst>
                <a:path w="3167507" h="10661396">
                  <a:moveTo>
                    <a:pt x="0" y="0"/>
                  </a:moveTo>
                  <a:lnTo>
                    <a:pt x="3167507" y="0"/>
                  </a:lnTo>
                  <a:lnTo>
                    <a:pt x="3167507" y="10661396"/>
                  </a:lnTo>
                  <a:lnTo>
                    <a:pt x="0" y="10661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02369" r="-202368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90617" y="8460923"/>
            <a:ext cx="1408299" cy="148159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181227" y="290028"/>
            <a:ext cx="12907865" cy="1295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sz="24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23454" y="937729"/>
            <a:ext cx="10099965" cy="13759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uk-UA" sz="2400" dirty="0">
                <a:latin typeface="+mn-lt"/>
              </a:rPr>
              <a:t>	</a:t>
            </a:r>
            <a:r>
              <a:rPr lang="uk-UA" sz="6600" b="1" dirty="0">
                <a:solidFill>
                  <a:srgbClr val="0070C0"/>
                </a:solidFill>
              </a:rPr>
              <a:t>Напрями підготовки:</a:t>
            </a:r>
            <a:r>
              <a:rPr lang="ru-RU" sz="2550" dirty="0">
                <a:latin typeface="+mn-lt"/>
              </a:rPr>
              <a:t>	</a:t>
            </a:r>
            <a:endParaRPr lang="uk-UA" sz="2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9945" y="165988"/>
            <a:ext cx="107904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700" b="1" i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005014" y="2689862"/>
          <a:ext cx="10472987" cy="622786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472987">
                  <a:extLst>
                    <a:ext uri="{9D8B030D-6E8A-4147-A177-3AD203B41FA5}">
                      <a16:colId xmlns:a16="http://schemas.microsoft.com/office/drawing/2014/main" val="827432087"/>
                    </a:ext>
                  </a:extLst>
                </a:gridCol>
              </a:tblGrid>
              <a:tr h="2055774">
                <a:tc>
                  <a:txBody>
                    <a:bodyPr/>
                    <a:lstStyle/>
                    <a:p>
                      <a:pPr algn="just"/>
                      <a:endParaRPr lang="uk-UA" sz="2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uk-UA" sz="4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оператор розвідувального </a:t>
                      </a:r>
                      <a:r>
                        <a:rPr lang="uk-UA" sz="4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БпАК</a:t>
                      </a:r>
                      <a:r>
                        <a:rPr lang="uk-UA" sz="4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(корегувальник)</a:t>
                      </a:r>
                      <a:endParaRPr lang="uk-UA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99589646"/>
                  </a:ext>
                </a:extLst>
              </a:tr>
              <a:tr h="2055774">
                <a:tc>
                  <a:txBody>
                    <a:bodyPr/>
                    <a:lstStyle/>
                    <a:p>
                      <a:pPr algn="just"/>
                      <a:endParaRPr lang="uk-UA" sz="17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uk-UA" sz="4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оператор ударного </a:t>
                      </a:r>
                      <a:r>
                        <a:rPr lang="uk-UA" sz="4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БпАК</a:t>
                      </a:r>
                      <a:r>
                        <a:rPr lang="uk-UA" sz="4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(бомбардувальник)</a:t>
                      </a:r>
                      <a:endParaRPr lang="uk-UA" sz="420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249788132"/>
                  </a:ext>
                </a:extLst>
              </a:tr>
              <a:tr h="211631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3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4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пілот FPV-</a:t>
                      </a:r>
                      <a:r>
                        <a:rPr lang="uk-UA" sz="4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дрона</a:t>
                      </a:r>
                      <a:r>
                        <a:rPr lang="uk-UA" sz="4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(«камікадзе»)</a:t>
                      </a:r>
                      <a:endParaRPr lang="uk-UA" sz="4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921153733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7" y="2689863"/>
            <a:ext cx="3452732" cy="19421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7" y="4793671"/>
            <a:ext cx="3452732" cy="19715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7" y="6926916"/>
            <a:ext cx="3452732" cy="199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7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12380" y="1"/>
            <a:ext cx="2375621" cy="7996013"/>
            <a:chOff x="0" y="0"/>
            <a:chExt cx="3167495" cy="10661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7507" cy="10661396"/>
            </a:xfrm>
            <a:custGeom>
              <a:avLst/>
              <a:gdLst/>
              <a:ahLst/>
              <a:cxnLst/>
              <a:rect l="l" t="t" r="r" b="b"/>
              <a:pathLst>
                <a:path w="3167507" h="10661396">
                  <a:moveTo>
                    <a:pt x="0" y="0"/>
                  </a:moveTo>
                  <a:lnTo>
                    <a:pt x="3167507" y="0"/>
                  </a:lnTo>
                  <a:lnTo>
                    <a:pt x="3167507" y="10661396"/>
                  </a:lnTo>
                  <a:lnTo>
                    <a:pt x="0" y="10661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02369" r="-202368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90617" y="8460923"/>
            <a:ext cx="1408299" cy="148159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181227" y="290028"/>
            <a:ext cx="12907865" cy="1295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sz="24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78426" y="414069"/>
            <a:ext cx="14866374" cy="117135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uk-UA" sz="2400" dirty="0">
                <a:latin typeface="+mn-lt"/>
              </a:rPr>
              <a:t>	</a:t>
            </a:r>
            <a:r>
              <a:rPr lang="uk-UA" sz="6600" b="1" dirty="0">
                <a:solidFill>
                  <a:srgbClr val="0070C0"/>
                </a:solidFill>
              </a:rPr>
              <a:t>Основні підготовчі етапи:</a:t>
            </a:r>
            <a:r>
              <a:rPr lang="ru-RU" sz="2550" dirty="0">
                <a:solidFill>
                  <a:srgbClr val="0070C0"/>
                </a:solidFill>
                <a:latin typeface="+mn-lt"/>
              </a:rPr>
              <a:t>	</a:t>
            </a:r>
            <a:endParaRPr lang="uk-UA" sz="2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9945" y="165988"/>
            <a:ext cx="107904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700" b="1" i="1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758542" y="1790380"/>
          <a:ext cx="4277156" cy="721562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77156">
                  <a:extLst>
                    <a:ext uri="{9D8B030D-6E8A-4147-A177-3AD203B41FA5}">
                      <a16:colId xmlns:a16="http://schemas.microsoft.com/office/drawing/2014/main" val="1570969775"/>
                    </a:ext>
                  </a:extLst>
                </a:gridCol>
              </a:tblGrid>
              <a:tr h="772712">
                <a:tc>
                  <a:txBody>
                    <a:bodyPr/>
                    <a:lstStyle/>
                    <a:p>
                      <a:pPr algn="ctr"/>
                      <a:r>
                        <a:rPr lang="uk-UA" sz="3000" b="1" dirty="0" smtClean="0"/>
                        <a:t>Назва етапу:</a:t>
                      </a:r>
                      <a:endParaRPr lang="uk-UA" sz="3000" b="1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826900904"/>
                  </a:ext>
                </a:extLst>
              </a:tr>
              <a:tr h="1384751">
                <a:tc>
                  <a:txBody>
                    <a:bodyPr/>
                    <a:lstStyle/>
                    <a:p>
                      <a:pPr algn="just"/>
                      <a:r>
                        <a:rPr lang="uk-UA" sz="3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підготовка інструкторів</a:t>
                      </a:r>
                      <a:endParaRPr lang="uk-UA" sz="30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628962323"/>
                  </a:ext>
                </a:extLst>
              </a:tr>
              <a:tr h="139899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0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придбання обладнання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744594301"/>
                  </a:ext>
                </a:extLst>
              </a:tr>
              <a:tr h="197979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облаштування навчальної аудиторії та полігону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671057310"/>
                  </a:ext>
                </a:extLst>
              </a:tr>
              <a:tr h="167937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отримання ліцензії</a:t>
                      </a:r>
                      <a:r>
                        <a:rPr lang="uk-UA" sz="3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 підготовку операторів </a:t>
                      </a:r>
                      <a:r>
                        <a:rPr lang="uk-UA" sz="30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БпАК</a:t>
                      </a:r>
                      <a:r>
                        <a:rPr lang="uk-UA" sz="3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пілотів </a:t>
                      </a:r>
                      <a:r>
                        <a:rPr lang="uk-UA" sz="30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БпЛА</a:t>
                      </a:r>
                      <a:endParaRPr lang="uk-UA" sz="3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4183212380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5035697" y="1790380"/>
          <a:ext cx="5835602" cy="721392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835602">
                  <a:extLst>
                    <a:ext uri="{9D8B030D-6E8A-4147-A177-3AD203B41FA5}">
                      <a16:colId xmlns:a16="http://schemas.microsoft.com/office/drawing/2014/main" val="3045565717"/>
                    </a:ext>
                  </a:extLst>
                </a:gridCol>
              </a:tblGrid>
              <a:tr h="786567">
                <a:tc>
                  <a:txBody>
                    <a:bodyPr/>
                    <a:lstStyle/>
                    <a:p>
                      <a:pPr algn="ctr"/>
                      <a:r>
                        <a:rPr lang="uk-UA" sz="3000" b="1" dirty="0" smtClean="0"/>
                        <a:t>Результат:</a:t>
                      </a:r>
                      <a:endParaRPr lang="uk-UA" sz="3000" b="1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953324071"/>
                  </a:ext>
                </a:extLst>
              </a:tr>
              <a:tr h="1383029">
                <a:tc>
                  <a:txBody>
                    <a:bodyPr/>
                    <a:lstStyle/>
                    <a:p>
                      <a:pPr algn="just"/>
                      <a:r>
                        <a:rPr lang="uk-UA" sz="3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інструктора з числа НПП кафедри</a:t>
                      </a:r>
                      <a:endParaRPr lang="uk-UA" sz="30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125727417"/>
                  </a:ext>
                </a:extLst>
              </a:tr>
              <a:tr h="139899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0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30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спеціалізовані навчальні місця (орієнтовна вартість – 1 млн. грн.) </a:t>
                      </a:r>
                      <a:endParaRPr lang="uk-UA" sz="3000" kern="1200" noProof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858227917"/>
                  </a:ext>
                </a:extLst>
              </a:tr>
              <a:tr h="196596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0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спеціалізований навчальний об’єкт «Оператор </a:t>
                      </a:r>
                      <a:r>
                        <a:rPr lang="uk-UA" sz="3000" kern="1200" noProof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БпАК</a:t>
                      </a:r>
                      <a:r>
                        <a:rPr lang="uk-UA" sz="30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», спеціалізований навчальний полігон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582778685"/>
                  </a:ext>
                </a:extLst>
              </a:tr>
              <a:tr h="167937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можливість надання послуг з підготовки операторів </a:t>
                      </a:r>
                      <a:r>
                        <a:rPr lang="uk-UA" sz="3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</a:t>
                      </a:r>
                      <a:r>
                        <a:rPr lang="uk-UA" sz="30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пАК</a:t>
                      </a:r>
                      <a:r>
                        <a:rPr lang="uk-UA" sz="3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3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широкому колу осіб</a:t>
                      </a:r>
                      <a:endParaRPr lang="uk-UA" sz="3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321140785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10871296" y="1790379"/>
          <a:ext cx="4536344" cy="720178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536344">
                  <a:extLst>
                    <a:ext uri="{9D8B030D-6E8A-4147-A177-3AD203B41FA5}">
                      <a16:colId xmlns:a16="http://schemas.microsoft.com/office/drawing/2014/main" val="3045565717"/>
                    </a:ext>
                  </a:extLst>
                </a:gridCol>
              </a:tblGrid>
              <a:tr h="772712">
                <a:tc>
                  <a:txBody>
                    <a:bodyPr/>
                    <a:lstStyle/>
                    <a:p>
                      <a:pPr algn="ctr"/>
                      <a:r>
                        <a:rPr lang="uk-UA" sz="3000" b="1" dirty="0" smtClean="0"/>
                        <a:t>Терміни:</a:t>
                      </a:r>
                      <a:endParaRPr lang="uk-UA" sz="3000" b="1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170902840"/>
                  </a:ext>
                </a:extLst>
              </a:tr>
              <a:tr h="1384751">
                <a:tc>
                  <a:txBody>
                    <a:bodyPr/>
                    <a:lstStyle/>
                    <a:p>
                      <a:pPr algn="just"/>
                      <a:r>
                        <a:rPr lang="uk-UA" sz="3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травень-липень 2024 р.</a:t>
                      </a:r>
                      <a:endParaRPr lang="uk-UA" sz="30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125727417"/>
                  </a:ext>
                </a:extLst>
              </a:tr>
              <a:tr h="139899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0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 семестр 2024-2025 </a:t>
                      </a:r>
                      <a:r>
                        <a:rPr lang="uk-UA" sz="3000" kern="1200" noProof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н.р</a:t>
                      </a:r>
                      <a:r>
                        <a:rPr lang="uk-UA" sz="30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858227917"/>
                  </a:ext>
                </a:extLst>
              </a:tr>
              <a:tr h="196596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0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 семестр 2024-2025 </a:t>
                      </a:r>
                      <a:r>
                        <a:rPr lang="uk-UA" sz="3000" kern="1200" noProof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н.р</a:t>
                      </a:r>
                      <a:r>
                        <a:rPr lang="uk-UA" sz="30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3000" kern="1200" noProof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3000" kern="1200" noProof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3000" kern="1200" noProof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582778685"/>
                  </a:ext>
                </a:extLst>
              </a:tr>
              <a:tr h="167937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0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ІІ семестр 2024-2025 </a:t>
                      </a:r>
                      <a:r>
                        <a:rPr lang="uk-UA" sz="3000" kern="1200" noProof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н.р</a:t>
                      </a:r>
                      <a:r>
                        <a:rPr lang="uk-UA" sz="30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3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321140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61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12380" y="1"/>
            <a:ext cx="2375621" cy="7996013"/>
            <a:chOff x="0" y="0"/>
            <a:chExt cx="3167495" cy="10661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7507" cy="10661396"/>
            </a:xfrm>
            <a:custGeom>
              <a:avLst/>
              <a:gdLst/>
              <a:ahLst/>
              <a:cxnLst/>
              <a:rect l="l" t="t" r="r" b="b"/>
              <a:pathLst>
                <a:path w="3167507" h="10661396">
                  <a:moveTo>
                    <a:pt x="0" y="0"/>
                  </a:moveTo>
                  <a:lnTo>
                    <a:pt x="3167507" y="0"/>
                  </a:lnTo>
                  <a:lnTo>
                    <a:pt x="3167507" y="10661396"/>
                  </a:lnTo>
                  <a:lnTo>
                    <a:pt x="0" y="10661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02369" r="-202368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90617" y="8460923"/>
            <a:ext cx="1408299" cy="148159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181227" y="290028"/>
            <a:ext cx="12907865" cy="1295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sz="24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87744" y="414069"/>
            <a:ext cx="13922766" cy="16949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dirty="0">
                <a:solidFill>
                  <a:srgbClr val="0070C0"/>
                </a:solidFill>
                <a:latin typeface="+mn-lt"/>
              </a:rPr>
              <a:t>Основні етапи підготовки </a:t>
            </a:r>
          </a:p>
          <a:p>
            <a:r>
              <a:rPr lang="uk-UA" sz="5400" b="1" dirty="0">
                <a:solidFill>
                  <a:srgbClr val="0070C0"/>
                </a:solidFill>
                <a:latin typeface="+mn-lt"/>
              </a:rPr>
              <a:t>операторів </a:t>
            </a:r>
            <a:r>
              <a:rPr lang="uk-UA" sz="5400" b="1" dirty="0" err="1">
                <a:solidFill>
                  <a:srgbClr val="0070C0"/>
                </a:solidFill>
                <a:latin typeface="+mn-lt"/>
              </a:rPr>
              <a:t>БпАК</a:t>
            </a:r>
            <a:r>
              <a:rPr lang="uk-UA" sz="5400" b="1" dirty="0">
                <a:solidFill>
                  <a:srgbClr val="0070C0"/>
                </a:solidFill>
                <a:latin typeface="+mn-lt"/>
              </a:rPr>
              <a:t>/ пілотів </a:t>
            </a:r>
            <a:r>
              <a:rPr lang="uk-UA" sz="5400" b="1" dirty="0" err="1">
                <a:solidFill>
                  <a:srgbClr val="0070C0"/>
                </a:solidFill>
                <a:latin typeface="+mn-lt"/>
              </a:rPr>
              <a:t>БпЛА</a:t>
            </a:r>
            <a:r>
              <a:rPr lang="ru-RU" sz="5400" b="1" dirty="0">
                <a:solidFill>
                  <a:srgbClr val="0070C0"/>
                </a:solidFill>
                <a:latin typeface="+mn-lt"/>
              </a:rPr>
              <a:t>	</a:t>
            </a:r>
            <a:endParaRPr lang="uk-UA" sz="5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9945" y="165988"/>
            <a:ext cx="107904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700" b="1" i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887744" y="2357354"/>
          <a:ext cx="13922766" cy="669863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922766">
                  <a:extLst>
                    <a:ext uri="{9D8B030D-6E8A-4147-A177-3AD203B41FA5}">
                      <a16:colId xmlns:a16="http://schemas.microsoft.com/office/drawing/2014/main" val="827432087"/>
                    </a:ext>
                  </a:extLst>
                </a:gridCol>
              </a:tblGrid>
              <a:tr h="1549628">
                <a:tc>
                  <a:txBody>
                    <a:bodyPr/>
                    <a:lstStyle/>
                    <a:p>
                      <a:pPr algn="just"/>
                      <a:endParaRPr lang="uk-UA" sz="2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uk-UA" sz="4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проходження теоретичного курсу</a:t>
                      </a:r>
                      <a:endParaRPr lang="uk-UA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99589646"/>
                  </a:ext>
                </a:extLst>
              </a:tr>
              <a:tr h="156556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4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відпрацювання техніки пілотування на симуляторах польотів</a:t>
                      </a:r>
                      <a:endParaRPr lang="uk-UA" sz="4200" kern="1200" noProof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653398710"/>
                  </a:ext>
                </a:extLst>
              </a:tr>
              <a:tr h="170411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4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виконання практичних польотів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249788132"/>
                  </a:ext>
                </a:extLst>
              </a:tr>
              <a:tr h="187933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4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складання іспитів, отримання посвідчення</a:t>
                      </a:r>
                      <a:r>
                        <a:rPr lang="uk-UA" sz="4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(сертифікату) оператора </a:t>
                      </a:r>
                      <a:r>
                        <a:rPr lang="uk-UA" sz="42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БпАК</a:t>
                      </a:r>
                      <a:r>
                        <a:rPr lang="uk-UA" sz="4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/пілота </a:t>
                      </a:r>
                      <a:r>
                        <a:rPr lang="uk-UA" sz="42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БпЛА</a:t>
                      </a:r>
                      <a:endParaRPr lang="uk-UA" sz="4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921153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4387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50589" y="1769343"/>
            <a:ext cx="7786484" cy="7461285"/>
            <a:chOff x="0" y="0"/>
            <a:chExt cx="10381979" cy="99483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81996" cy="9948418"/>
            </a:xfrm>
            <a:custGeom>
              <a:avLst/>
              <a:gdLst/>
              <a:ahLst/>
              <a:cxnLst/>
              <a:rect l="l" t="t" r="r" b="b"/>
              <a:pathLst>
                <a:path w="10381996" h="9948418">
                  <a:moveTo>
                    <a:pt x="0" y="0"/>
                  </a:moveTo>
                  <a:lnTo>
                    <a:pt x="10381996" y="0"/>
                  </a:lnTo>
                  <a:lnTo>
                    <a:pt x="10381996" y="9948418"/>
                  </a:lnTo>
                  <a:lnTo>
                    <a:pt x="0" y="994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1847" r="-21847"/>
              </a:stretch>
            </a:blipFill>
          </p:spPr>
          <p:txBody>
            <a:bodyPr numCol="1"/>
            <a:lstStyle/>
            <a:p>
              <a:endParaRPr lang="uk-UA" altLang="uk-U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340515" y="5524500"/>
            <a:ext cx="9972506" cy="4612284"/>
            <a:chOff x="0" y="0"/>
            <a:chExt cx="13296675" cy="61497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96646" cy="6149721"/>
            </a:xfrm>
            <a:custGeom>
              <a:avLst/>
              <a:gdLst/>
              <a:ahLst/>
              <a:cxnLst/>
              <a:rect l="l" t="t" r="r" b="b"/>
              <a:pathLst>
                <a:path w="13296646" h="6149721">
                  <a:moveTo>
                    <a:pt x="0" y="0"/>
                  </a:moveTo>
                  <a:lnTo>
                    <a:pt x="13296646" y="0"/>
                  </a:lnTo>
                  <a:lnTo>
                    <a:pt x="13296646" y="6149721"/>
                  </a:lnTo>
                  <a:lnTo>
                    <a:pt x="0" y="6149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3" b="-63"/>
              </a:stretch>
            </a:blipFill>
          </p:spPr>
          <p:txBody>
            <a:bodyPr numCol="1"/>
            <a:lstStyle/>
            <a:p>
              <a:endParaRPr lang="uk-UA" altLang="uk-UA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388763" y="601980"/>
            <a:ext cx="5913783" cy="1443990"/>
          </a:xfrm>
          <a:prstGeom prst="rect">
            <a:avLst/>
          </a:prstGeom>
        </p:spPr>
        <p:txBody>
          <a:bodyPr lIns="0" tIns="0" rIns="0" bIns="0" numCol="1" rtlCol="0" anchor="t">
            <a:spAutoFit/>
          </a:bodyPr>
          <a:lstStyle/>
          <a:p>
            <a:pPr algn="l">
              <a:lnSpc>
                <a:spcPts val="3358"/>
              </a:lnSpc>
            </a:pPr>
            <a:r>
              <a:rPr lang="en-US" sz="2400" spc="120" dirty="0">
                <a:solidFill>
                  <a:srgbClr val="1F2E6E"/>
                </a:solidFill>
                <a:latin typeface="Agrandir Wide Thin"/>
              </a:rPr>
              <a:t>ДОНЕЦЬКИЙ</a:t>
            </a:r>
          </a:p>
          <a:p>
            <a:pPr algn="l">
              <a:lnSpc>
                <a:spcPts val="3358"/>
              </a:lnSpc>
            </a:pPr>
            <a:r>
              <a:rPr lang="en-US" sz="2400" spc="120" dirty="0">
                <a:solidFill>
                  <a:srgbClr val="1F2E6E"/>
                </a:solidFill>
                <a:latin typeface="Agrandir Wide Thin"/>
              </a:rPr>
              <a:t>ДЕРЖАВНИЙ УНІВЕРСИТЕТ </a:t>
            </a:r>
          </a:p>
          <a:p>
            <a:pPr algn="l">
              <a:lnSpc>
                <a:spcPts val="3358"/>
              </a:lnSpc>
            </a:pPr>
            <a:r>
              <a:rPr lang="en-US" sz="2400" spc="120" dirty="0">
                <a:solidFill>
                  <a:srgbClr val="1F2E6E"/>
                </a:solidFill>
                <a:latin typeface="Agrandir Wide Thin"/>
              </a:rPr>
              <a:t>ВНУТРІШНІХ СПРАВ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246" y="323375"/>
            <a:ext cx="2172912" cy="2286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95090" y="8039100"/>
            <a:ext cx="6749828" cy="209288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  <a:sym typeface="Century Schoolbook"/>
              </a:rPr>
              <a:t>КАФЕДРА АДМІНІСТРАТИВНО-ПРАВОВИХ ДИСЦИПЛІН </a:t>
            </a:r>
          </a:p>
          <a:p>
            <a:r>
              <a:rPr lang="uk-UA" altLang="uk-UA" sz="28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 panose="02020603050405020304" pitchFamily="18" charset="0"/>
                <a:sym typeface="Century Schoolbook"/>
              </a:rPr>
              <a:t>ф</a:t>
            </a: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 panose="02020603050405020304" pitchFamily="18" charset="0"/>
                <a:sym typeface="Century Schoolbook"/>
              </a:rPr>
              <a:t>акультету № 2 ДонДУВС</a:t>
            </a:r>
            <a:endParaRPr lang="uk-UA" altLang="uk-UA" sz="28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  <a:ea typeface="Calibri"/>
              <a:cs typeface="Times New Roman" panose="02020603050405020304" pitchFamily="18" charset="0"/>
              <a:sym typeface="Century Schoolbook"/>
            </a:endParaRPr>
          </a:p>
          <a:p>
            <a:endParaRPr lang="ru-RU" altLang="ru-RU" sz="2800" b="1" i="1" dirty="0">
              <a:solidFill>
                <a:schemeClr val="tx2">
                  <a:lumMod val="75000"/>
                </a:schemeClr>
              </a:solidFill>
              <a:latin typeface="Arial Black" pitchFamily="34" charset="0"/>
              <a:ea typeface="Calibri"/>
              <a:cs typeface="Times New Roman" panose="02020603050405020304" pitchFamily="18" charset="0"/>
              <a:sym typeface="Century Schoolbook"/>
            </a:endParaRPr>
          </a:p>
          <a:p>
            <a:pPr lvl="0" algn="just">
              <a:buClr>
                <a:srgbClr val="FFFFFF"/>
              </a:buClr>
              <a:buSzPts val="1700"/>
            </a:pPr>
            <a:endParaRPr lang="ru-RU" altLang="ru-RU" sz="1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95090" y="2609376"/>
            <a:ext cx="8172710" cy="507831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450215" algn="ctr">
              <a:tabLst>
                <a:tab pos="540385" algn="l"/>
                <a:tab pos="630555" algn="l"/>
              </a:tabLst>
            </a:pPr>
            <a:r>
              <a:rPr lang="uk-UA" sz="3600" b="1" dirty="0">
                <a:solidFill>
                  <a:srgbClr val="0070C0"/>
                </a:solidFill>
                <a:latin typeface="Agrandir Wide Bold"/>
                <a:ea typeface="Times New Roman" panose="02020603050405020304" pitchFamily="18" charset="0"/>
              </a:rPr>
              <a:t>ПРОЦЕСУАЛЬНИЙ </a:t>
            </a:r>
            <a:r>
              <a:rPr lang="uk-UA" sz="3600" b="1" dirty="0" smtClean="0">
                <a:solidFill>
                  <a:srgbClr val="0070C0"/>
                </a:solidFill>
                <a:latin typeface="Agrandir Wide Bold"/>
                <a:ea typeface="Times New Roman" panose="02020603050405020304" pitchFamily="18" charset="0"/>
              </a:rPr>
              <a:t>ТРЕНАЖЕР</a:t>
            </a:r>
          </a:p>
          <a:p>
            <a:pPr indent="450215" algn="ctr">
              <a:tabLst>
                <a:tab pos="540385" algn="l"/>
                <a:tab pos="630555" algn="l"/>
              </a:tabLst>
            </a:pPr>
            <a:endParaRPr lang="uk-UA" sz="3600" b="1" dirty="0" smtClean="0">
              <a:solidFill>
                <a:srgbClr val="0070C0"/>
              </a:solidFill>
              <a:latin typeface="Agrandir Wide Bold"/>
              <a:ea typeface="Times New Roman" panose="02020603050405020304" pitchFamily="18" charset="0"/>
            </a:endParaRPr>
          </a:p>
          <a:p>
            <a:pPr indent="450215" algn="ctr">
              <a:tabLst>
                <a:tab pos="540385" algn="l"/>
                <a:tab pos="630555" algn="l"/>
              </a:tabLst>
            </a:pPr>
            <a:r>
              <a:rPr lang="uk-UA" sz="3600" b="1" dirty="0" smtClean="0">
                <a:solidFill>
                  <a:srgbClr val="0070C0"/>
                </a:solidFill>
                <a:latin typeface="Agrandir Wide Bold"/>
                <a:ea typeface="Times New Roman" panose="02020603050405020304" pitchFamily="18" charset="0"/>
              </a:rPr>
              <a:t>ТРЕНІНГОВА </a:t>
            </a:r>
            <a:r>
              <a:rPr lang="uk-UA" sz="3600" b="1" dirty="0">
                <a:solidFill>
                  <a:srgbClr val="0070C0"/>
                </a:solidFill>
                <a:latin typeface="Agrandir Wide Bold"/>
                <a:ea typeface="Times New Roman" panose="02020603050405020304" pitchFamily="18" charset="0"/>
              </a:rPr>
              <a:t>ПРОГРАММА ДЛЯ ПОЛІЦЕЙСЬКИХ ЩОДО РОБОТИ З ЛЮДЬМИ З РОЗЛАДАМИ АУТИСТИЧНОГО </a:t>
            </a:r>
            <a:r>
              <a:rPr lang="uk-UA" sz="3600" b="1" dirty="0" smtClean="0">
                <a:solidFill>
                  <a:srgbClr val="0070C0"/>
                </a:solidFill>
                <a:latin typeface="Agrandir Wide Bold"/>
                <a:ea typeface="Times New Roman" panose="02020603050405020304" pitchFamily="18" charset="0"/>
              </a:rPr>
              <a:t>СПЕКТРУ</a:t>
            </a:r>
          </a:p>
          <a:p>
            <a:pPr indent="450215" algn="ctr">
              <a:tabLst>
                <a:tab pos="540385" algn="l"/>
                <a:tab pos="630555" algn="l"/>
              </a:tabLst>
            </a:pPr>
            <a:endParaRPr lang="uk-UA" sz="3600" dirty="0">
              <a:solidFill>
                <a:srgbClr val="0070C0"/>
              </a:solidFill>
              <a:latin typeface="Agrandir Wide Bold"/>
              <a:ea typeface="Times New Roman" panose="02020603050405020304" pitchFamily="18" charset="0"/>
            </a:endParaRPr>
          </a:p>
          <a:p>
            <a:pPr indent="450215" algn="ctr">
              <a:tabLst>
                <a:tab pos="540385" algn="l"/>
                <a:tab pos="630555" algn="l"/>
              </a:tabLst>
            </a:pPr>
            <a:endParaRPr lang="uk-UA" sz="3600" b="1" dirty="0" smtClean="0">
              <a:solidFill>
                <a:srgbClr val="0070C0"/>
              </a:solidFill>
              <a:latin typeface="Agrandir Wide Bold"/>
              <a:ea typeface="Times New Roman" panose="02020603050405020304" pitchFamily="18" charset="0"/>
            </a:endParaRPr>
          </a:p>
          <a:p>
            <a:pPr indent="450215" algn="ctr">
              <a:tabLst>
                <a:tab pos="540385" algn="l"/>
                <a:tab pos="630555" algn="l"/>
              </a:tabLst>
            </a:pPr>
            <a:endParaRPr lang="uk-UA" sz="3600" dirty="0">
              <a:solidFill>
                <a:srgbClr val="0070C0"/>
              </a:solidFill>
              <a:latin typeface="Agrandir Wide Bold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98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1412858"/>
            <a:ext cx="1216975" cy="7461285"/>
            <a:chOff x="0" y="0"/>
            <a:chExt cx="1622633" cy="9948380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1622679" cy="9948418"/>
            </a:xfrm>
            <a:custGeom>
              <a:avLst/>
              <a:gdLst/>
              <a:ahLst/>
              <a:cxnLst/>
              <a:rect l="l" t="t" r="r" b="b"/>
              <a:pathLst>
                <a:path w="1622679" h="9948418">
                  <a:moveTo>
                    <a:pt x="0" y="0"/>
                  </a:moveTo>
                  <a:lnTo>
                    <a:pt x="1622679" y="0"/>
                  </a:lnTo>
                  <a:lnTo>
                    <a:pt x="1622679" y="9948418"/>
                  </a:lnTo>
                  <a:lnTo>
                    <a:pt x="0" y="9948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09687" r="-409684"/>
              </a:stretch>
            </a:blipFill>
          </p:spPr>
          <p:txBody>
            <a:bodyPr numCol="1"/>
            <a:lstStyle/>
            <a:p>
              <a:endParaRPr lang="uk-UA" altLang="uk-UA"/>
            </a:p>
          </p:txBody>
        </p:sp>
      </p:grpSp>
      <p:sp>
        <p:nvSpPr>
          <p:cNvPr id="4" name="TextBox 8"/>
          <p:cNvSpPr txBox="1"/>
          <p:nvPr/>
        </p:nvSpPr>
        <p:spPr>
          <a:xfrm>
            <a:off x="14556875" y="8967923"/>
            <a:ext cx="4364733" cy="1035372"/>
          </a:xfrm>
          <a:prstGeom prst="rect">
            <a:avLst/>
          </a:prstGeom>
        </p:spPr>
        <p:txBody>
          <a:bodyPr lIns="0" tIns="0" rIns="0" bIns="0" numCol="1" rtlCol="0" anchor="t">
            <a:spAutoFit/>
          </a:bodyPr>
          <a:lstStyle/>
          <a:p>
            <a:pPr algn="l">
              <a:lnSpc>
                <a:spcPts val="2479"/>
              </a:lnSpc>
            </a:pPr>
            <a:r>
              <a:rPr lang="en-US" sz="1771" spc="87" dirty="0">
                <a:solidFill>
                  <a:srgbClr val="125B50"/>
                </a:solidFill>
                <a:latin typeface="Agrandir Wide Thin"/>
              </a:rPr>
              <a:t>ДОНЕЦЬКИЙ</a:t>
            </a:r>
          </a:p>
          <a:p>
            <a:pPr algn="l">
              <a:lnSpc>
                <a:spcPts val="2479"/>
              </a:lnSpc>
            </a:pPr>
            <a:r>
              <a:rPr lang="en-US" sz="1771" spc="87" dirty="0">
                <a:solidFill>
                  <a:srgbClr val="125B50"/>
                </a:solidFill>
                <a:latin typeface="Agrandir Wide Thin"/>
              </a:rPr>
              <a:t>ДЕРЖАВНИЙ УНІВЕРСИТЕТ </a:t>
            </a:r>
          </a:p>
          <a:p>
            <a:pPr algn="l">
              <a:lnSpc>
                <a:spcPts val="2479"/>
              </a:lnSpc>
            </a:pPr>
            <a:r>
              <a:rPr lang="en-US" sz="1771" spc="87" dirty="0">
                <a:solidFill>
                  <a:srgbClr val="125B50"/>
                </a:solidFill>
                <a:latin typeface="Agrandir Wide Thin"/>
              </a:rPr>
              <a:t>ВНУТРІШНІХ СПРАВ</a:t>
            </a: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06400" y="8866246"/>
            <a:ext cx="1249876" cy="13149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8600" y="414805"/>
            <a:ext cx="17373600" cy="76944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450215" algn="ctr">
              <a:tabLst>
                <a:tab pos="540385" algn="l"/>
                <a:tab pos="630555" algn="l"/>
              </a:tabLst>
            </a:pPr>
            <a:r>
              <a:rPr lang="uk-UA" sz="4400" b="1" dirty="0" smtClean="0">
                <a:solidFill>
                  <a:srgbClr val="0070C0"/>
                </a:solidFill>
                <a:effectLst/>
                <a:latin typeface="Agrandir Wide Bold"/>
                <a:ea typeface="Times New Roman" panose="02020603050405020304" pitchFamily="18" charset="0"/>
              </a:rPr>
              <a:t>ПРОЦЕСУАЛЬНИЙ ТРЕНАЖЕР</a:t>
            </a:r>
            <a:endParaRPr lang="uk-UA" sz="4400" dirty="0">
              <a:solidFill>
                <a:srgbClr val="0070C0"/>
              </a:solidFill>
              <a:effectLst/>
              <a:latin typeface="Agrandir Wide Bold"/>
              <a:ea typeface="Times New Roman" panose="02020603050405020304" pitchFamily="18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1828800" y="1473033"/>
            <a:ext cx="5905195" cy="174406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1" i="0" u="none" strike="noStrike" kern="1200" cap="none" spc="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grandir Wide Thi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800" b="1" spc="120" dirty="0">
              <a:solidFill>
                <a:srgbClr val="0070C0"/>
              </a:solidFill>
              <a:latin typeface="Agrandir Wide Thin"/>
            </a:endParaRPr>
          </a:p>
          <a:p>
            <a:pPr marL="0" marR="0" lvl="0" indent="0" algn="l" defTabSz="914400" rtl="0" eaLnBrk="1" fontAlgn="auto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1" i="0" u="none" strike="noStrike" kern="1200" cap="none" spc="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grandir Wide Thi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3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1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grandir Wide Thin"/>
                <a:ea typeface="+mn-ea"/>
                <a:cs typeface="+mn-cs"/>
              </a:rPr>
              <a:t>АКТУАЛЬНІСТЬ:</a:t>
            </a:r>
            <a:endParaRPr kumimoji="0" lang="en-US" sz="3200" b="1" i="0" u="none" strike="noStrike" kern="1200" cap="none" spc="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grandir Wide Thin"/>
              <a:ea typeface="+mn-ea"/>
              <a:cs typeface="+mn-cs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1828800" y="3506222"/>
            <a:ext cx="7086600" cy="4431983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algn="just">
              <a:tabLst>
                <a:tab pos="540385" algn="l"/>
                <a:tab pos="630555" algn="l"/>
              </a:tabLst>
            </a:pPr>
            <a:r>
              <a:rPr lang="uk-UA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Створення інноваційного засобу навчання - тренажеру електронного заповнення поліцейськими (</a:t>
            </a:r>
            <a:r>
              <a:rPr lang="uk-UA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майбут-німи</a:t>
            </a:r>
            <a:r>
              <a:rPr lang="uk-UA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поліцейськими)  </a:t>
            </a:r>
            <a:r>
              <a:rPr lang="uk-UA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адміністра</a:t>
            </a:r>
            <a:r>
              <a:rPr lang="uk-UA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uk-UA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тивно</a:t>
            </a:r>
            <a:r>
              <a:rPr lang="uk-UA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-процесуальних документів, упровадження автоматизації </a:t>
            </a:r>
            <a:r>
              <a:rPr lang="uk-UA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</a:t>
            </a:r>
            <a:r>
              <a:rPr lang="uk-UA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-су набуття відповідних </a:t>
            </a:r>
            <a:r>
              <a:rPr lang="uk-UA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компетент-ностей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sz="3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535" y="1815644"/>
            <a:ext cx="9205758" cy="63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6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1060</Words>
  <Application>Microsoft Office PowerPoint</Application>
  <PresentationFormat>Произвольный</PresentationFormat>
  <Paragraphs>201</Paragraphs>
  <Slides>17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Impact</vt:lpstr>
      <vt:lpstr>Times New Roman</vt:lpstr>
      <vt:lpstr>Arial Black</vt:lpstr>
      <vt:lpstr>Arial</vt:lpstr>
      <vt:lpstr>Century Schoolbook</vt:lpstr>
      <vt:lpstr>Agrandir Wide Thin</vt:lpstr>
      <vt:lpstr>Calibri</vt:lpstr>
      <vt:lpstr>Agrandir Wide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EDU_DONSUIA_CAMPUS_ПАРТНЕРСТВО_ТА_ВІДПОВІДАЛЬНІСТЬ_СТЕЙКХОЛДЕРІВ.pptx</dc:title>
  <dc:creator>Admin</dc:creator>
  <cp:lastModifiedBy>DUVS6</cp:lastModifiedBy>
  <cp:revision>105</cp:revision>
  <dcterms:created xsi:type="dcterms:W3CDTF">2006-08-16T00:00:00Z</dcterms:created>
  <dcterms:modified xsi:type="dcterms:W3CDTF">2024-04-16T07:04:17Z</dcterms:modified>
  <dc:identifier>DAF0EZBLDiU</dc:identifier>
</cp:coreProperties>
</file>