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1" r:id="rId13"/>
    <p:sldId id="262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Impact" panose="020B0806030902050204" pitchFamily="3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9588" autoAdjust="0"/>
  </p:normalViewPr>
  <p:slideViewPr>
    <p:cSldViewPr>
      <p:cViewPr varScale="1">
        <p:scale>
          <a:sx n="45" d="100"/>
          <a:sy n="45" d="100"/>
        </p:scale>
        <p:origin x="6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0751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6420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2563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5265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0970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60365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3412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61661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7651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21847" r="-218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63" b="-6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48605" y="2610585"/>
            <a:ext cx="9194099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Пріоритетні напрями забезпечення освітньої діяльності </a:t>
            </a:r>
          </a:p>
          <a:p>
            <a:pPr algn="ctr"/>
            <a:endParaRPr lang="uk-UA" sz="5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7277100"/>
            <a:ext cx="73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Agrandir Wide Bold"/>
              </a:rPr>
              <a:t>ФАКУЛЬТЕТ № 1 ДонДУВС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grandir Wid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400" y="11430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3000" y="1790700"/>
            <a:ext cx="6171608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МЕТА НАВЧАЛЬНОГО КУРСУ: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8728" y="2252366"/>
            <a:ext cx="7971872" cy="1824334"/>
          </a:xfrm>
          <a:prstGeom prst="rect">
            <a:avLst/>
          </a:prstGeom>
        </p:spPr>
        <p:txBody>
          <a:bodyPr numCol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tabLst>
                <a:tab pos="540385" algn="l"/>
                <a:tab pos="630555" algn="l"/>
              </a:tabLst>
            </a:pPr>
            <a:r>
              <a:rPr lang="uk-UA" altLang="uk-UA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 психологів основам кризового консультування</a:t>
            </a:r>
            <a:endParaRPr lang="uk-UA" altLang="uk-UA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728" y="4686300"/>
            <a:ext cx="7819472" cy="212365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>
              <a:tabLst>
                <a:tab pos="540385" algn="l"/>
              </a:tabLst>
            </a:pPr>
            <a:r>
              <a:rPr lang="ru-RU" altLang="ru-RU" sz="3600" b="1" dirty="0">
                <a:solidFill>
                  <a:srgbClr val="0070C0"/>
                </a:solidFill>
                <a:latin typeface="Calibri"/>
              </a:rPr>
              <a:t>ЦІЛЬОВА </a:t>
            </a:r>
            <a:r>
              <a:rPr lang="ru-RU" altLang="ru-RU" sz="3600" b="1" dirty="0" smtClean="0">
                <a:solidFill>
                  <a:srgbClr val="0070C0"/>
                </a:solidFill>
                <a:latin typeface="Calibri"/>
              </a:rPr>
              <a:t>АУДИТОРІЯ </a:t>
            </a:r>
            <a:r>
              <a:rPr lang="uk-UA" altLang="uk-UA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altLang="uk-UA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>
              <a:tabLst>
                <a:tab pos="540385" algn="l"/>
              </a:tabLst>
            </a:pPr>
            <a:r>
              <a:rPr lang="uk-UA" altLang="uk-UA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 відділень психологічного </a:t>
            </a:r>
            <a:r>
              <a:rPr lang="uk-UA" altLang="uk-UA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 територіальних підрозділів Національної поліції України</a:t>
            </a:r>
            <a:endParaRPr lang="uk-UA" altLang="uk-UA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Зображення, що містить особа, просто неба, дерево, трава  Автоматично згенерований опис">
            <a:extLst>
              <a:ext uri="{FF2B5EF4-FFF2-40B4-BE49-F238E27FC236}">
                <a16:creationId xmlns:a16="http://schemas.microsoft.com/office/drawing/2014/main" id="{AE64FD81-CECF-2C6D-DDD9-20A7978D0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5" y="3281362"/>
            <a:ext cx="5619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4" name="TextBox 8"/>
          <p:cNvSpPr txBox="1"/>
          <p:nvPr/>
        </p:nvSpPr>
        <p:spPr>
          <a:xfrm>
            <a:off x="14556875" y="8967923"/>
            <a:ext cx="4364733" cy="1035372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06400" y="8866246"/>
            <a:ext cx="1249876" cy="13149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92559" y="443269"/>
            <a:ext cx="12951269" cy="46166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uk-UA" altLang="uk-UA" sz="2400" b="1" dirty="0">
                <a:solidFill>
                  <a:srgbClr val="0070C0"/>
                </a:solidFill>
              </a:rPr>
              <a:t>ОРІЄНТОВНИЙ ПЕРЕЛІК ЗАХОДІВ</a:t>
            </a:r>
            <a:endParaRPr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752600" y="1299518"/>
          <a:ext cx="15877128" cy="77978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0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7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60">
                  <a:extLst>
                    <a:ext uri="{9D8B030D-6E8A-4147-A177-3AD203B41FA5}">
                      <a16:colId xmlns:a16="http://schemas.microsoft.com/office/drawing/2014/main" val="61589663"/>
                    </a:ext>
                  </a:extLst>
                </a:gridCol>
                <a:gridCol w="49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5380">
                  <a:extLst>
                    <a:ext uri="{9D8B030D-6E8A-4147-A177-3AD203B41FA5}">
                      <a16:colId xmlns:a16="http://schemas.microsoft.com/office/drawing/2014/main" val="2661293716"/>
                    </a:ext>
                  </a:extLst>
                </a:gridCol>
              </a:tblGrid>
              <a:tr h="161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2000" b="0" dirty="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24280" marR="242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altLang="uk-UA" sz="2000" b="0" dirty="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</a:rPr>
                        <a:t>НАЗВА ЗАХОДУ</a:t>
                      </a:r>
                      <a:endParaRPr lang="ru-RU" altLang="ru-RU" sz="2000" b="0" dirty="0">
                        <a:solidFill>
                          <a:srgbClr val="0070C0"/>
                        </a:solidFill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2000" b="0" dirty="0">
                        <a:solidFill>
                          <a:srgbClr val="0070C0"/>
                        </a:solidFill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b="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2000" b="0" dirty="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ВИКОНАВЦІ</a:t>
                      </a: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b="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2000" dirty="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24280" marR="242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altLang="uk-UA" sz="200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</a:rPr>
                        <a:t>2</a:t>
                      </a:r>
                      <a:endParaRPr lang="ru-RU" altLang="ru-RU" sz="2000">
                        <a:solidFill>
                          <a:srgbClr val="0070C0"/>
                        </a:solidFill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2000" dirty="0">
                        <a:solidFill>
                          <a:srgbClr val="0070C0"/>
                        </a:solidFill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2000" dirty="0">
                          <a:solidFill>
                            <a:srgbClr val="0070C0"/>
                          </a:solidFill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2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b="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endParaRPr lang="ru-RU" alt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alt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alt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alt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b="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dirty="0"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1.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dirty="0"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2.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dirty="0"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3.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dirty="0"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4.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dirty="0">
                          <a:effectLst/>
                          <a:latin typeface="Impact" pitchFamily="34" charset="0"/>
                          <a:ea typeface="Calibri"/>
                          <a:cs typeface="Times New Roman"/>
                        </a:rPr>
                        <a:t>5..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  <a:ea typeface="Calibri"/>
                        <a:cs typeface="Times New Roman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Практикум «Поняття травми та травматична подія. Протокол надання першої психологічної допомоги в гострому періоді».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Практикум «</a:t>
                      </a:r>
                      <a:r>
                        <a:rPr lang="uk-UA" altLang="uk-UA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Салютогенний</a:t>
                      </a: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підхід у взаємодії з людиною, яка зазнала впливу травматичних подій»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Практикум «</a:t>
                      </a:r>
                      <a:r>
                        <a:rPr lang="uk-UA" altLang="uk-UA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Копінгові</a:t>
                      </a: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стратегії й ресурсні канали в умовах кризових ситуацій Мультимодальна модель 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PH</a:t>
                      </a: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endParaRPr lang="uk-UA" altLang="uk-UA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Тренінг «Перший час»</a:t>
                      </a:r>
                    </a:p>
                    <a:p>
                      <a:r>
                        <a:rPr lang="uk-UA" altLang="uk-UA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</a:t>
                      </a: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опанування засобами психологічної допомоги в гострий період переживання втрати: від сповіщення до 3-х місяців перебування людини в стані туги </a:t>
                      </a:r>
                    </a:p>
                    <a:p>
                      <a:endParaRPr lang="uk-UA" altLang="uk-UA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Тренінг «Невизначена втрата». </a:t>
                      </a:r>
                    </a:p>
                    <a:p>
                      <a:r>
                        <a:rPr lang="uk-UA" altLang="uk-UA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</a:t>
                      </a:r>
                      <a:r>
                        <a:rPr lang="uk-UA" alt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напрацювання механізмів організації психологічної допомоги родинам зниклих безвісти за особливих обставин </a:t>
                      </a: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</a:endParaRPr>
                    </a:p>
                  </a:txBody>
                  <a:tcPr marL="24280" marR="242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</a:endParaRPr>
                    </a:p>
                  </a:txBody>
                  <a:tcPr marL="24280" marR="242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600" dirty="0">
                        <a:effectLst/>
                        <a:latin typeface="Impact" pitchFamily="34" charset="0"/>
                      </a:endParaRPr>
                    </a:p>
                  </a:txBody>
                  <a:tcPr marL="24280" marR="242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Кафедра </a:t>
                      </a:r>
                      <a:r>
                        <a:rPr lang="ru-RU" altLang="ru-RU" sz="1800" dirty="0" err="1">
                          <a:effectLst/>
                          <a:latin typeface="Impact" pitchFamily="34" charset="0"/>
                        </a:rPr>
                        <a:t>соціально-гуманітарних</a:t>
                      </a: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 </a:t>
                      </a:r>
                      <a:r>
                        <a:rPr lang="ru-RU" altLang="ru-RU" sz="1800" dirty="0" err="1">
                          <a:effectLst/>
                          <a:latin typeface="Impact" pitchFamily="34" charset="0"/>
                        </a:rPr>
                        <a:t>дисциплін</a:t>
                      </a: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 факультету № 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altLang="ru-RU" sz="1800" dirty="0">
                        <a:effectLst/>
                        <a:latin typeface="Impact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Кафедра </a:t>
                      </a:r>
                      <a:r>
                        <a:rPr lang="ru-RU" altLang="ru-RU" sz="1800" dirty="0" err="1">
                          <a:effectLst/>
                          <a:latin typeface="Impact" pitchFamily="34" charset="0"/>
                        </a:rPr>
                        <a:t>екстремальної</a:t>
                      </a: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 та </a:t>
                      </a:r>
                      <a:r>
                        <a:rPr lang="ru-RU" altLang="ru-RU" sz="1800" dirty="0" err="1">
                          <a:effectLst/>
                          <a:latin typeface="Impact" pitchFamily="34" charset="0"/>
                        </a:rPr>
                        <a:t>кризової</a:t>
                      </a:r>
                      <a:r>
                        <a:rPr lang="ru-RU" altLang="ru-RU" sz="1800" dirty="0">
                          <a:effectLst/>
                          <a:latin typeface="Impact" pitchFamily="34" charset="0"/>
                        </a:rPr>
                        <a:t> </a:t>
                      </a:r>
                      <a:r>
                        <a:rPr lang="ru-RU" altLang="ru-RU" sz="1800" dirty="0" err="1">
                          <a:effectLst/>
                          <a:latin typeface="Impact" pitchFamily="34" charset="0"/>
                        </a:rPr>
                        <a:t>психології</a:t>
                      </a:r>
                      <a:endParaRPr lang="ru-RU" altLang="ru-RU" sz="1800" dirty="0">
                        <a:effectLst/>
                        <a:latin typeface="Impact" pitchFamily="34" charset="0"/>
                      </a:endParaRPr>
                    </a:p>
                  </a:txBody>
                  <a:tcPr marL="24280" marR="242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428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400" y="11430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57400" y="266135"/>
            <a:ext cx="12495617" cy="1219765"/>
          </a:xfrm>
          <a:prstGeom prst="rect">
            <a:avLst/>
          </a:prstGeom>
        </p:spPr>
        <p:txBody>
          <a:bodyPr numCol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altLang="uk-UA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ОСЕРЕДОК ПІДТРИМКИ ПОСРАЖДАЛИХ ВІД ВОЄННОЇ АГРЕСІЇ</a:t>
            </a:r>
          </a:p>
          <a:p>
            <a:pPr algn="ctr"/>
            <a:r>
              <a:rPr lang="uk-UA" alt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«НЕЗЛАМНІ»</a:t>
            </a:r>
          </a:p>
          <a:p>
            <a:pPr algn="ctr"/>
            <a:endParaRPr lang="uk-UA" altLang="uk-UA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alt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(орієнтовна вартість </a:t>
            </a:r>
            <a:r>
              <a:rPr lang="uk-UA" alt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проєкту</a:t>
            </a:r>
            <a:r>
              <a:rPr lang="uk-UA" alt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alt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914 348 </a:t>
            </a:r>
            <a:r>
              <a:rPr lang="uk-UA" alt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грн.)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1EBED-EEE7-1074-4B2C-3FC1A3451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351283"/>
            <a:ext cx="11757488" cy="7669582"/>
          </a:xfrm>
          <a:prstGeom prst="rect">
            <a:avLst/>
          </a:prstGeom>
        </p:spPr>
      </p:pic>
      <p:sp>
        <p:nvSpPr>
          <p:cNvPr id="5" name="Стрілка: вліво 4">
            <a:extLst>
              <a:ext uri="{FF2B5EF4-FFF2-40B4-BE49-F238E27FC236}">
                <a16:creationId xmlns:a16="http://schemas.microsoft.com/office/drawing/2014/main" id="{AEA2FEA6-F010-D862-5A60-84CC3D79DCAE}"/>
              </a:ext>
            </a:extLst>
          </p:cNvPr>
          <p:cNvSpPr/>
          <p:nvPr/>
        </p:nvSpPr>
        <p:spPr>
          <a:xfrm>
            <a:off x="11985891" y="4404660"/>
            <a:ext cx="3101710" cy="8912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uk-UA" altLang="uk-UA" sz="2400" dirty="0"/>
              <a:t>Сенсорна зона</a:t>
            </a:r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708F8770-3553-5543-5A5A-F07C0AFCC16A}"/>
              </a:ext>
            </a:extLst>
          </p:cNvPr>
          <p:cNvSpPr/>
          <p:nvPr/>
        </p:nvSpPr>
        <p:spPr>
          <a:xfrm>
            <a:off x="2362200" y="2628900"/>
            <a:ext cx="3200400" cy="9418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uk-UA" altLang="uk-UA" sz="2400" dirty="0"/>
              <a:t>Консультативна зона</a:t>
            </a:r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86438F84-7016-E8FF-E298-AD1CA3E920FA}"/>
              </a:ext>
            </a:extLst>
          </p:cNvPr>
          <p:cNvSpPr/>
          <p:nvPr/>
        </p:nvSpPr>
        <p:spPr>
          <a:xfrm rot="19234302">
            <a:off x="4792109" y="7883500"/>
            <a:ext cx="3404656" cy="11918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uk-UA" alt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675BB-C999-681F-DA3C-D2E46A93C945}"/>
              </a:ext>
            </a:extLst>
          </p:cNvPr>
          <p:cNvSpPr txBox="1"/>
          <p:nvPr/>
        </p:nvSpPr>
        <p:spPr>
          <a:xfrm rot="19246617">
            <a:off x="4798193" y="8156044"/>
            <a:ext cx="334538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uk-UA" altLang="uk-UA" sz="2400" dirty="0">
                <a:solidFill>
                  <a:schemeClr val="bg1"/>
                </a:solidFill>
              </a:rPr>
              <a:t>Зона для </a:t>
            </a:r>
            <a:r>
              <a:rPr lang="uk-UA" altLang="uk-UA" sz="2400" dirty="0" err="1">
                <a:solidFill>
                  <a:schemeClr val="bg1"/>
                </a:solidFill>
              </a:rPr>
              <a:t>психоедукації</a:t>
            </a:r>
            <a:endParaRPr lang="uk-UA" alt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8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400" y="11430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  <p:txBody>
            <a:bodyPr numCol="1"/>
            <a:lstStyle/>
            <a:p>
              <a:pPr marL="0" marR="0" lv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alt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0" y="1485900"/>
            <a:ext cx="7924800" cy="747897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ru-RU" alt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ЗАВДАННЯ:</a:t>
            </a:r>
          </a:p>
          <a:p>
            <a:pPr marL="0" marR="0" lvl="0" indent="531813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630555" algn="l"/>
              </a:tabLst>
            </a:pP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єдиного простору «Незламні» задля комплексної консолідації суспільства та об’єднання громади у питаннях вирішення проблем </a:t>
            </a:r>
            <a:r>
              <a:rPr lang="uk-UA" altLang="uk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ресоціалізації</a:t>
            </a: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осіб, які постраждали внаслідок широкомасштабного вторгнення Росії проти України;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630555" algn="l"/>
              </a:tabLst>
            </a:pPr>
            <a:endParaRPr lang="uk-UA" altLang="uk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630555" algn="l"/>
              </a:tabLst>
            </a:pP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залучення ветеранів війни до виховного процесу з метою формування у </a:t>
            </a:r>
            <a:r>
              <a:rPr lang="uk-UA" altLang="uk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студентсько</a:t>
            </a: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-курсантської молоді готовності до захисту держави, сприяння безпеці та оборони України, підвищення престижу військової служби, служби в правоохоронних органах та державної служби;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630555" algn="l"/>
              </a:tabLst>
            </a:pPr>
            <a:endParaRPr lang="uk-UA" altLang="uk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0215" algn="l"/>
                <a:tab pos="540385" algn="l"/>
                <a:tab pos="630555" algn="l"/>
              </a:tabLst>
            </a:pP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проведення заходів щодо психологічної просвіти (</a:t>
            </a:r>
            <a:r>
              <a:rPr lang="uk-UA" altLang="uk-UA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психоедукації</a:t>
            </a:r>
            <a:r>
              <a:rPr lang="uk-UA" altLang="uk-UA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для постраждалих та їхніх родин.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0215" algn="l"/>
                <a:tab pos="540385" algn="l"/>
                <a:tab pos="630555" algn="l"/>
              </a:tabLst>
            </a:pPr>
            <a:endParaRPr lang="uk-UA" alt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1790700"/>
            <a:ext cx="617160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МЕТА: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8728" y="2252366"/>
            <a:ext cx="6752672" cy="2849418"/>
          </a:xfrm>
          <a:prstGeom prst="rect">
            <a:avLst/>
          </a:prstGeom>
        </p:spPr>
        <p:txBody>
          <a:bodyPr numCol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450215" algn="just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  <a:tab pos="630555" algn="l"/>
              </a:tabLst>
              <a:defRPr/>
            </a:pPr>
            <a:r>
              <a:rPr lang="uk-UA" alt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комфортного затишного простору для надання безкоштовної юридичної допомоги, психологічної підтримки, соціального супроводу постраждалим від воєнної агресії.</a:t>
            </a:r>
            <a:endParaRPr kumimoji="0" lang="uk-UA" alt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728" y="4686300"/>
            <a:ext cx="6675880" cy="360098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45021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ЦІЛЬОВА ГРУПА </a:t>
            </a:r>
            <a:r>
              <a:rPr kumimoji="0" lang="uk-UA" alt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uk-UA" alt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450215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lang="uk-UA" alt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ветерани війни, колишні полонені, члени родин полонених, зниклих безвісти, заручників і тих, чиї рідні загинули в зоні бойових дій, їх дружини, чоловіки, батьки, діти, онуки, близькі та друзі; внутрішньо переміщені особи; члени громадських організації; волонтери.</a:t>
            </a:r>
            <a:endParaRPr kumimoji="0" lang="uk-UA" alt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особа, одежа, зап’ястя, палець  Автоматично згенерований опис">
            <a:extLst>
              <a:ext uri="{FF2B5EF4-FFF2-40B4-BE49-F238E27FC236}">
                <a16:creationId xmlns:a16="http://schemas.microsoft.com/office/drawing/2014/main" id="{BF28BD6C-BCB5-C372-FD62-F69AD275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287286"/>
            <a:ext cx="2911258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21847" r="-218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63" b="-6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48605" y="2610585"/>
            <a:ext cx="9194099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СЛОВНИК ВОЄННОЇ МІЛІТАРИСТСЬКОЇ ЛЕКСИКИ ЗГІДНО МОВНОГО СТАНДАРТУ НАТО</a:t>
            </a:r>
            <a:endParaRPr lang="uk-UA" sz="5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7277100"/>
            <a:ext cx="7377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Agrandir Wide Bold"/>
              </a:rPr>
              <a:t>КАФЕДРА ІНОЗМЕНИХ МОВ факультету № 1 ДонДУВС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grandir Wide Bold"/>
            </a:endParaRPr>
          </a:p>
        </p:txBody>
      </p:sp>
    </p:spTree>
    <p:extLst>
      <p:ext uri="{BB962C8B-B14F-4D97-AF65-F5344CB8AC3E}">
        <p14:creationId xmlns:p14="http://schemas.microsoft.com/office/powerpoint/2010/main" val="25402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106400" y="8588527"/>
            <a:ext cx="1249876" cy="131492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03040" y="2551212"/>
            <a:ext cx="768962" cy="657462"/>
          </a:xfrm>
          <a:custGeom>
            <a:avLst/>
            <a:gdLst/>
            <a:ahLst/>
            <a:cxnLst/>
            <a:rect l="l" t="t" r="r" b="b"/>
            <a:pathLst>
              <a:path w="768962" h="657462">
                <a:moveTo>
                  <a:pt x="0" y="0"/>
                </a:moveTo>
                <a:lnTo>
                  <a:pt x="768962" y="0"/>
                </a:lnTo>
                <a:lnTo>
                  <a:pt x="768962" y="657463"/>
                </a:lnTo>
                <a:lnTo>
                  <a:pt x="0" y="65746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59024" y="6511652"/>
            <a:ext cx="938005" cy="5299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22472" y="1831132"/>
            <a:ext cx="13951156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Створення словника воєнної мілітаристської лексики згідно мовного стандарту НАТО (</a:t>
            </a:r>
            <a:r>
              <a:rPr lang="uk-UA" sz="54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ТЕРМІН формування</a:t>
            </a: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травень 2024</a:t>
            </a: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uk-UA" sz="5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Актуалізація лексики мовного стандарту НАТО «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STANAG 6001</a:t>
            </a: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через додатковий факультатив у лінгафонному кабінеті </a:t>
            </a:r>
          </a:p>
          <a:p>
            <a:pPr algn="just"/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54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ВПРОВАДЖЕННЯ:</a:t>
            </a: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вересень 2024</a:t>
            </a:r>
            <a:r>
              <a:rPr lang="uk-UA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6800" y="512883"/>
            <a:ext cx="14538699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uk-UA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ПРОПОЗИЦІЇ ІННОВАЦІЙ ІНШОМОВНОЇ ПІДГОТОВКИ   </a:t>
            </a:r>
            <a:endParaRPr lang="en-US" sz="4000" dirty="0">
              <a:solidFill>
                <a:srgbClr val="1F2E6E"/>
              </a:solidFill>
              <a:latin typeface="Agrandir Wid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556875" y="8690204"/>
            <a:ext cx="4364733" cy="103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104440" y="8599884"/>
            <a:ext cx="1249876" cy="131492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56840" y="8752284"/>
            <a:ext cx="1249876" cy="13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409687" r="-409684"/>
              </a:stretch>
            </a:blipFill>
          </p:spPr>
        </p:sp>
      </p:grpSp>
      <p:sp>
        <p:nvSpPr>
          <p:cNvPr id="4" name="Прямоугольник 3"/>
          <p:cNvSpPr/>
          <p:nvPr/>
        </p:nvSpPr>
        <p:spPr>
          <a:xfrm>
            <a:off x="719064" y="246956"/>
            <a:ext cx="17065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СТВОРЕННЯ СЛОВНИКА ВОЄННОЇ ЛЕКСИКИ</a:t>
            </a:r>
            <a:endParaRPr lang="ru-RU" sz="3200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511152" y="889311"/>
            <a:ext cx="156237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016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uk-UA" sz="2800" u="sng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 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електронного словника: розуміння та уміння використати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професійній діяльності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базові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воєнні терміни, що зустрічаються у документах НАТО з підготовки військових спеціалістів. 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Нараховує </a:t>
            </a:r>
            <a:r>
              <a:rPr lang="uk-UA" sz="28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близько 400 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лексичних одиниць, які можуть мати більш ніж одне визначення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4016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uk-UA" sz="2800" b="0" i="0" u="none" strike="noStrike" cap="none" normalizeH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016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uk-UA" sz="2800" baseline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655168" y="6368922"/>
            <a:ext cx="1562573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u="sng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Розрахований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здобувачів вищої освіти закладів вищої освіти зі специфічними умовами навчання для практичного використання під час виконання службових обов’язків поліцейськими, військовослужбовцями. А також як довідковий матеріал для перепідготовки та підвищення кваліфікації діючих працівників Національної поліції України.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kumimoji="0" lang="uk-UA" sz="28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надання допомоги курсантам та працівникам Національної поліції у процесі спілкування з іноземними партнерами; у процесі усного і письмового перекладу з української мови на англійську мову та навпаки, а також для використання на побутовому рівні у повсякденних ситуаціях.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Videographer\Desktop\Vocabulary-Revision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2479204"/>
            <a:ext cx="8352928" cy="397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3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000861" y="823021"/>
            <a:ext cx="135732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uk-UA" sz="2000" dirty="0" smtClean="0">
                <a:solidFill>
                  <a:srgbClr val="1A63A5"/>
                </a:solidFill>
                <a:latin typeface="Agrandir Wide Bold"/>
              </a:rPr>
              <a:t>Позиція </a:t>
            </a:r>
            <a:r>
              <a:rPr lang="en-US" sz="2000" dirty="0" smtClean="0">
                <a:solidFill>
                  <a:srgbClr val="1A63A5"/>
                </a:solidFill>
                <a:latin typeface="Agrandir Wide Bold"/>
              </a:rPr>
              <a:t> 1</a:t>
            </a:r>
            <a:endParaRPr lang="en-US" sz="2000" dirty="0">
              <a:solidFill>
                <a:srgbClr val="1A63A5"/>
              </a:solidFill>
              <a:latin typeface="Agrandir Wid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58200" y="606996"/>
            <a:ext cx="9330809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uk-UA" sz="3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МЕТА ФАКУЛЬТАТИВУ:</a:t>
            </a:r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формування іншомовної комунікативної компетентності.</a:t>
            </a:r>
          </a:p>
          <a:p>
            <a:pPr algn="just"/>
            <a:r>
              <a:rPr lang="uk-UA" sz="3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актуалізація лексики для професійної діяльності та в зоні воєнного конфлікту.</a:t>
            </a:r>
          </a:p>
          <a:p>
            <a:pPr algn="just"/>
            <a:endParaRPr lang="uk-UA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0524" y="6223621"/>
            <a:ext cx="642792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uk-UA" sz="4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Актуалізація воєнної лексики через додатковий факультатив у лінгафонному кабінеті</a:t>
            </a:r>
            <a:r>
              <a:rPr lang="uk-UA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799" dirty="0">
              <a:solidFill>
                <a:srgbClr val="1F2E6E"/>
              </a:solidFill>
              <a:latin typeface="Agrandir Wid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53200" y="342900"/>
            <a:ext cx="9001442" cy="67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3"/>
              </a:lnSpc>
            </a:pPr>
            <a:endParaRPr lang="en-US" sz="4123" dirty="0">
              <a:solidFill>
                <a:srgbClr val="1F2E6E"/>
              </a:solidFill>
              <a:latin typeface="Agrandir Wid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29423" y="3071798"/>
            <a:ext cx="135732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r>
              <a:rPr lang="uk-UA" sz="2000" dirty="0" smtClean="0">
                <a:solidFill>
                  <a:srgbClr val="1A63A5"/>
                </a:solidFill>
                <a:latin typeface="Agrandir Wide Bold"/>
              </a:rPr>
              <a:t>Позиція</a:t>
            </a:r>
            <a:r>
              <a:rPr lang="en-US" sz="2000" dirty="0" smtClean="0">
                <a:solidFill>
                  <a:srgbClr val="1A63A5"/>
                </a:solidFill>
                <a:latin typeface="Agrandir Wide Bold"/>
              </a:rPr>
              <a:t> 2</a:t>
            </a:r>
            <a:endParaRPr lang="en-US" sz="2000" dirty="0">
              <a:solidFill>
                <a:srgbClr val="1A63A5"/>
              </a:solidFill>
              <a:latin typeface="Agrandir Wid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9620" y="3000360"/>
            <a:ext cx="960678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uk-UA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ЗАХОДИ: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практичні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тез/статей, участь у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засіданнях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дискусійного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клубу,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29422" y="4214806"/>
            <a:ext cx="1816473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endParaRPr lang="en-US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uk-UA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r>
              <a:rPr lang="uk-UA" sz="2000" dirty="0" smtClean="0">
                <a:solidFill>
                  <a:srgbClr val="1A63A5"/>
                </a:solidFill>
                <a:latin typeface="Agrandir Wide Bold"/>
              </a:rPr>
              <a:t>Позиція</a:t>
            </a:r>
            <a:r>
              <a:rPr lang="en-US" sz="2000" dirty="0" smtClean="0">
                <a:solidFill>
                  <a:srgbClr val="1A63A5"/>
                </a:solidFill>
                <a:latin typeface="Agrandir Wide Bold"/>
              </a:rPr>
              <a:t> </a:t>
            </a:r>
            <a:r>
              <a:rPr lang="en-US" sz="2000" dirty="0">
                <a:solidFill>
                  <a:srgbClr val="1A63A5"/>
                </a:solidFill>
                <a:latin typeface="Agrandir Wide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61265" y="5575548"/>
            <a:ext cx="967514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ЗАСОБИ: відео, </a:t>
            </a:r>
            <a:r>
              <a:rPr lang="uk-UA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аудіозаписи</a:t>
            </a:r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документи.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29422" y="5000624"/>
            <a:ext cx="1816473" cy="1269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endParaRPr lang="en-US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en-US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en-US" sz="2400" dirty="0">
              <a:solidFill>
                <a:srgbClr val="1A63A5"/>
              </a:solidFill>
              <a:latin typeface="Agrandir Wid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458200" y="4857748"/>
            <a:ext cx="960678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11752" y="6151612"/>
            <a:ext cx="1816473" cy="83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endParaRPr lang="en-US" sz="2400" dirty="0" smtClean="0">
              <a:solidFill>
                <a:srgbClr val="1A63A5"/>
              </a:solidFill>
              <a:latin typeface="Agrandir Wide Bold"/>
            </a:endParaRPr>
          </a:p>
          <a:p>
            <a:pPr algn="l">
              <a:lnSpc>
                <a:spcPts val="3358"/>
              </a:lnSpc>
            </a:pPr>
            <a:endParaRPr lang="en-US" sz="2400" dirty="0" smtClean="0">
              <a:solidFill>
                <a:srgbClr val="1A63A5"/>
              </a:solidFill>
              <a:latin typeface="Agrandir Wid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51912" y="6151612"/>
            <a:ext cx="960678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 rot="-5400000">
            <a:off x="8179605" y="178605"/>
            <a:ext cx="1928790" cy="18288000"/>
            <a:chOff x="0" y="0"/>
            <a:chExt cx="2946720" cy="24384000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2946781" cy="24384000"/>
            </a:xfrm>
            <a:custGeom>
              <a:avLst/>
              <a:gdLst/>
              <a:ahLst/>
              <a:cxnLst/>
              <a:rect l="l" t="t" r="r" b="b"/>
              <a:pathLst>
                <a:path w="2946781" h="24384000">
                  <a:moveTo>
                    <a:pt x="0" y="0"/>
                  </a:moveTo>
                  <a:lnTo>
                    <a:pt x="2946781" y="0"/>
                  </a:lnTo>
                  <a:lnTo>
                    <a:pt x="2946781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570439" r="-570437"/>
              </a:stretch>
            </a:blipFill>
          </p:spPr>
        </p:sp>
      </p:grpSp>
      <p:pic>
        <p:nvPicPr>
          <p:cNvPr id="1030" name="Picture 6" descr="C:\Users\Videographer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008" y="462980"/>
            <a:ext cx="6572796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5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47" r="-218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7201" y="7200900"/>
            <a:ext cx="8686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КАФЕДРА КРИМІНАЛЬНОГО ПРАВА ТА КРИМІНОЛОГІЇ</a:t>
            </a:r>
          </a:p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КАФЕДРА КРИМІНАЛЬНОГО ПРОЦЕСУ ТА КРИМІНАЛІСТИКИ </a:t>
            </a:r>
          </a:p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Факультету № 1 ДонДУВС</a:t>
            </a:r>
          </a:p>
          <a:p>
            <a:endParaRPr lang="uk-UA" sz="2800" b="1" i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endParaRPr lang="uk-UA" sz="28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pPr lvl="0" algn="just">
              <a:buClr>
                <a:srgbClr val="FFFFFF"/>
              </a:buClr>
              <a:buSzPts val="1700"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0768" y="2181082"/>
            <a:ext cx="8305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uk-UA" sz="3500" dirty="0" smtClean="0">
                <a:solidFill>
                  <a:schemeClr val="tx2"/>
                </a:solidFill>
                <a:latin typeface="Impact" panose="020B0806030902050204" pitchFamily="34" charset="0"/>
              </a:rPr>
              <a:t>Концепція створення</a:t>
            </a:r>
          </a:p>
          <a:p>
            <a:pPr algn="ctr">
              <a:buClr>
                <a:schemeClr val="lt1"/>
              </a:buClr>
              <a:buSzPts val="2800"/>
            </a:pPr>
            <a:r>
              <a:rPr lang="uk-UA" sz="3600" b="1" dirty="0" smtClean="0">
                <a:solidFill>
                  <a:schemeClr val="tx2"/>
                </a:solidFill>
              </a:rPr>
              <a:t>практичного навчально-інформаційного програмного комплексу </a:t>
            </a:r>
            <a:r>
              <a:rPr lang="uk-UA" sz="3600" b="1" dirty="0">
                <a:solidFill>
                  <a:schemeClr val="tx2"/>
                </a:solidFill>
              </a:rPr>
              <a:t>«Кваліфікація і розслідування кримінальних правопорушень, учинених в умовах збройного конфлікту</a:t>
            </a:r>
            <a:r>
              <a:rPr lang="uk-UA" sz="3600" b="1" dirty="0" smtClean="0">
                <a:solidFill>
                  <a:schemeClr val="tx2"/>
                </a:solidFill>
              </a:rPr>
              <a:t>»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10463718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315" y="550343"/>
            <a:ext cx="1249876" cy="1314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48026" y="512883"/>
            <a:ext cx="11682374" cy="72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719"/>
              </a:lnSpc>
            </a:pPr>
            <a:endParaRPr lang="uk-UA" sz="2400" b="1" dirty="0" smtClean="0">
              <a:solidFill>
                <a:schemeClr val="bg1"/>
              </a:solidFill>
            </a:endParaRPr>
          </a:p>
          <a:p>
            <a:pPr algn="ctr">
              <a:lnSpc>
                <a:spcPts val="6719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ПРАКТИЧНИЙ НАВЧАЛЬНО-ІНФОРМАЦІЙНИЙ ПРОГРАМНИЙ КОМПЛЕКС</a:t>
            </a:r>
          </a:p>
          <a:p>
            <a:pPr algn="ctr">
              <a:lnSpc>
                <a:spcPts val="6719"/>
              </a:lnSpc>
            </a:pPr>
            <a:endParaRPr lang="en-US" sz="2400" dirty="0">
              <a:solidFill>
                <a:schemeClr val="bg1"/>
              </a:solidFill>
              <a:latin typeface="Agrandir Wide Bold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877313" y="2271878"/>
          <a:ext cx="13154408" cy="6826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4598">
                  <a:extLst>
                    <a:ext uri="{9D8B030D-6E8A-4147-A177-3AD203B41FA5}">
                      <a16:colId xmlns:a16="http://schemas.microsoft.com/office/drawing/2014/main" val="3700784762"/>
                    </a:ext>
                  </a:extLst>
                </a:gridCol>
                <a:gridCol w="1194598">
                  <a:extLst>
                    <a:ext uri="{9D8B030D-6E8A-4147-A177-3AD203B41FA5}">
                      <a16:colId xmlns:a16="http://schemas.microsoft.com/office/drawing/2014/main" val="2088916888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1296205935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338758440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2918022638"/>
                    </a:ext>
                  </a:extLst>
                </a:gridCol>
                <a:gridCol w="1390098">
                  <a:extLst>
                    <a:ext uri="{9D8B030D-6E8A-4147-A177-3AD203B41FA5}">
                      <a16:colId xmlns:a16="http://schemas.microsoft.com/office/drawing/2014/main" val="3911149892"/>
                    </a:ext>
                  </a:extLst>
                </a:gridCol>
                <a:gridCol w="1002169">
                  <a:extLst>
                    <a:ext uri="{9D8B030D-6E8A-4147-A177-3AD203B41FA5}">
                      <a16:colId xmlns:a16="http://schemas.microsoft.com/office/drawing/2014/main" val="63054207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804792550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2049095293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2773378320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1500717232"/>
                    </a:ext>
                  </a:extLst>
                </a:gridCol>
              </a:tblGrid>
              <a:tr h="991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Рік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 smtClean="0">
                          <a:effectLst/>
                        </a:rPr>
                        <a:t>Кримінальні </a:t>
                      </a:r>
                      <a:r>
                        <a:rPr lang="uk-UA" sz="3200" dirty="0">
                          <a:effectLst/>
                        </a:rPr>
                        <a:t>правопорушення </a:t>
                      </a:r>
                      <a:r>
                        <a:rPr lang="uk-UA" sz="3200" dirty="0" smtClean="0">
                          <a:effectLst/>
                        </a:rPr>
                        <a:t>(зареєстровані), відповідно до статей Кримінального кодексу України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6144"/>
                  </a:ext>
                </a:extLst>
              </a:tr>
              <a:tr h="898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111-1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115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121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125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185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190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191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263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307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309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499913"/>
                  </a:ext>
                </a:extLst>
              </a:tr>
              <a:tr h="16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2023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2320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36586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1357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16988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82028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82085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8452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5260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13996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19828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767043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2022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------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21460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1489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13158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69359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31937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6284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4461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9933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19972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09589"/>
                  </a:ext>
                </a:extLst>
              </a:tr>
              <a:tr h="17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2021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------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3191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1582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19044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113407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23632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10531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3948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10597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14008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330919"/>
                  </a:ext>
                </a:extLst>
              </a:tr>
            </a:tbl>
          </a:graphicData>
        </a:graphic>
      </p:graphicFrame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604963" y="3324225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5488" y="8932011"/>
            <a:ext cx="1249876" cy="13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10463718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315" y="550343"/>
            <a:ext cx="1249876" cy="131492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360865" y="1242016"/>
            <a:ext cx="7772400" cy="83707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800" b="1" dirty="0" smtClean="0">
                <a:solidFill>
                  <a:schemeClr val="tx2"/>
                </a:solidFill>
                <a:latin typeface="+mn-lt"/>
              </a:rPr>
              <a:t>«КВАЛІФІКАЦІЯ І РОЗСЛІДУВАННЯ КРИМІНАЛЬНИХ ПРАВОПОРУШЕНЬ, УЧИНЕНИХ В УМОВАХ ЗБРОЙНОГО КОНФЛІКТУ» </a:t>
            </a:r>
            <a:r>
              <a:rPr lang="uk-UA" sz="2800" dirty="0" smtClean="0">
                <a:latin typeface="+mn-lt"/>
              </a:rPr>
              <a:t>–</a:t>
            </a:r>
            <a:r>
              <a:rPr lang="uk-UA" sz="2800" b="1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пакет </a:t>
            </a:r>
            <a:r>
              <a:rPr lang="ru-RU" sz="2800" dirty="0" err="1">
                <a:latin typeface="+mn-lt"/>
              </a:rPr>
              <a:t>спеціалізованого</a:t>
            </a:r>
            <a:r>
              <a:rPr lang="ru-RU" sz="2800" dirty="0">
                <a:latin typeface="+mn-lt"/>
              </a:rPr>
              <a:t> </a:t>
            </a:r>
            <a:r>
              <a:rPr lang="ru-RU" sz="2800" dirty="0" err="1">
                <a:latin typeface="+mn-lt"/>
              </a:rPr>
              <a:t>інструментарію</a:t>
            </a:r>
            <a:r>
              <a:rPr lang="ru-RU" sz="2800" dirty="0">
                <a:latin typeface="+mn-lt"/>
              </a:rPr>
              <a:t> </a:t>
            </a:r>
            <a:r>
              <a:rPr lang="ru-RU" sz="2800" dirty="0" smtClean="0">
                <a:latin typeface="+mn-lt"/>
              </a:rPr>
              <a:t>для </a:t>
            </a:r>
            <a:r>
              <a:rPr lang="ru-RU" sz="2800" dirty="0" err="1" smtClean="0">
                <a:latin typeface="+mn-lt"/>
              </a:rPr>
              <a:t>роботи</a:t>
            </a:r>
            <a:r>
              <a:rPr lang="ru-RU" sz="2800" dirty="0">
                <a:latin typeface="+mn-lt"/>
              </a:rPr>
              <a:t> </a:t>
            </a:r>
            <a:r>
              <a:rPr lang="ru-RU" sz="2800" dirty="0" err="1">
                <a:latin typeface="+mn-lt"/>
              </a:rPr>
              <a:t>слідчого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 err="1" smtClean="0">
                <a:latin typeface="+mn-lt"/>
              </a:rPr>
              <a:t>призначенням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якого</a:t>
            </a:r>
            <a:r>
              <a:rPr lang="ru-RU" sz="2800" dirty="0" smtClean="0">
                <a:latin typeface="+mn-lt"/>
              </a:rPr>
              <a:t> є:</a:t>
            </a:r>
          </a:p>
          <a:p>
            <a:pPr indent="614363" algn="just">
              <a:buFontTx/>
              <a:buChar char="-"/>
            </a:pPr>
            <a:r>
              <a:rPr lang="uk-UA" sz="2800" dirty="0" smtClean="0">
                <a:latin typeface="+mn-lt"/>
                <a:cs typeface="Arial" panose="020B0604020202020204" pitchFamily="34" charset="0"/>
              </a:rPr>
              <a:t>удосконалення </a:t>
            </a:r>
            <a:r>
              <a:rPr lang="uk-UA" sz="2800" dirty="0">
                <a:latin typeface="+mn-lt"/>
                <a:cs typeface="Arial" panose="020B0604020202020204" pitchFamily="34" charset="0"/>
              </a:rPr>
              <a:t>навичок оформлення кримінальних процесуальних документів, що складаються під час здійснення досудового провадження;</a:t>
            </a:r>
          </a:p>
          <a:p>
            <a:pPr lvl="0" indent="614363" algn="just">
              <a:buFontTx/>
              <a:buChar char="-"/>
            </a:pPr>
            <a:r>
              <a:rPr lang="uk-UA" sz="2800" dirty="0">
                <a:latin typeface="+mn-lt"/>
                <a:cs typeface="Arial" panose="020B0604020202020204" pitchFamily="34" charset="0"/>
              </a:rPr>
              <a:t>проведення тренувань щодо кваліфікації кримінальних правопорушень;</a:t>
            </a:r>
            <a:endParaRPr lang="ru-RU" sz="2800" b="1" dirty="0">
              <a:latin typeface="+mn-lt"/>
              <a:cs typeface="Arial" panose="020B0604020202020204" pitchFamily="34" charset="0"/>
            </a:endParaRPr>
          </a:p>
          <a:p>
            <a:pPr lvl="0" indent="614363" algn="just">
              <a:buFontTx/>
              <a:buChar char="-"/>
            </a:pPr>
            <a:r>
              <a:rPr lang="uk-UA" sz="2800" dirty="0">
                <a:latin typeface="+mn-lt"/>
                <a:cs typeface="Arial" panose="020B0604020202020204" pitchFamily="34" charset="0"/>
              </a:rPr>
              <a:t>впровадження і використання здобувачами та здобувачками вищої освіти із використанням правових позицій Верховного суду;</a:t>
            </a:r>
            <a:endParaRPr lang="ru-RU" sz="2800" dirty="0">
              <a:latin typeface="+mn-lt"/>
              <a:cs typeface="Arial" panose="020B0604020202020204" pitchFamily="34" charset="0"/>
            </a:endParaRPr>
          </a:p>
          <a:p>
            <a:pPr lvl="0" indent="614363" algn="just">
              <a:buFontTx/>
              <a:buChar char="-"/>
            </a:pPr>
            <a:r>
              <a:rPr lang="uk-UA" sz="2800" dirty="0">
                <a:latin typeface="+mn-lt"/>
                <a:cs typeface="Arial" panose="020B0604020202020204" pitchFamily="34" charset="0"/>
              </a:rPr>
              <a:t>зміна традиційних уявлень щодо організації проведення занять і отримання практичного досвіду шляхом імітації майбутньої професійної діяльності поліцейських та симуляції типових ситуацій</a:t>
            </a:r>
            <a:endParaRPr lang="ru-RU" sz="2800" dirty="0" smtClean="0">
              <a:latin typeface="+mn-lt"/>
            </a:endParaRPr>
          </a:p>
          <a:p>
            <a:pPr algn="just"/>
            <a:endParaRPr lang="uk-UA" sz="2400" b="1" dirty="0">
              <a:latin typeface="+mn-lt"/>
            </a:endParaRPr>
          </a:p>
          <a:p>
            <a:pPr algn="just"/>
            <a:endParaRPr lang="ru-RU" sz="1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99" y="2476500"/>
            <a:ext cx="6743766" cy="3964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48026" y="512883"/>
            <a:ext cx="11682374" cy="72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719"/>
              </a:lnSpc>
            </a:pPr>
            <a:endParaRPr lang="uk-UA" sz="2400" b="1" dirty="0" smtClean="0">
              <a:solidFill>
                <a:schemeClr val="bg1"/>
              </a:solidFill>
            </a:endParaRPr>
          </a:p>
          <a:p>
            <a:pPr algn="ctr">
              <a:lnSpc>
                <a:spcPts val="6719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ПРАКТИЧНИЙ НАВЧАЛЬНО-ІНФОРМАЦІЙНИЙ ПРОГРАМНИЙ КОМПЛЕКС</a:t>
            </a:r>
          </a:p>
          <a:p>
            <a:pPr algn="ctr">
              <a:lnSpc>
                <a:spcPts val="6719"/>
              </a:lnSpc>
            </a:pPr>
            <a:endParaRPr lang="en-US" sz="2400" dirty="0">
              <a:solidFill>
                <a:schemeClr val="bg1"/>
              </a:solidFill>
              <a:latin typeface="Agrandir Wide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08327" y="8877806"/>
            <a:ext cx="1249876" cy="13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10463718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6862" y="8575149"/>
            <a:ext cx="1249876" cy="131492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315" y="550343"/>
            <a:ext cx="1249876" cy="131492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26485" t="70681" r="26784" b="12819"/>
          <a:stretch/>
        </p:blipFill>
        <p:spPr bwMode="auto">
          <a:xfrm>
            <a:off x="1073444" y="6515100"/>
            <a:ext cx="13413418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0398" y="528261"/>
            <a:ext cx="10134600" cy="885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ПРИКЛАД ВИКОРИСТАННЯ НАВЧАЛЬНО-ІНФОРМАЦІЙНОГО ПРОГРАМНОГО КОМПЛЕКСУ</a:t>
            </a:r>
            <a:endParaRPr lang="ru-RU" sz="20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l="36141" t="30807" r="36504" b="32738"/>
          <a:stretch/>
        </p:blipFill>
        <p:spPr bwMode="auto">
          <a:xfrm>
            <a:off x="10685076" y="2324100"/>
            <a:ext cx="4890221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/>
          <a:stretch>
            <a:fillRect/>
          </a:stretch>
        </p:blipFill>
        <p:spPr>
          <a:xfrm>
            <a:off x="1073444" y="2372582"/>
            <a:ext cx="4565356" cy="3532918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7"/>
          <a:stretch>
            <a:fillRect/>
          </a:stretch>
        </p:blipFill>
        <p:spPr>
          <a:xfrm>
            <a:off x="5777143" y="2324100"/>
            <a:ext cx="472503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10463718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6862" y="8575149"/>
            <a:ext cx="1249876" cy="131492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315" y="550343"/>
            <a:ext cx="1249876" cy="1314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29505" y="266700"/>
            <a:ext cx="10134600" cy="152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ФОРМУВАННЯ МАКЕТІВ МАТЕРІАЛІВ КРИМІНАЛЬНИХ ПРОВАДЖЕНЬ, РОЗПОЧАТИХ СЛІДЧИМИ ПІДРОЗДІЛАМИ В УМОВАХ ПРАВОВГО РЕЖИМУ ВОЄННОГО СТАНУ</a:t>
            </a:r>
          </a:p>
          <a:p>
            <a:pPr algn="ctr"/>
            <a:r>
              <a:rPr lang="uk-UA" sz="2000" b="1" dirty="0" smtClean="0"/>
              <a:t>(статті 111-1, 115, 125, 121 185, 190, 191, 263, 307, 309 Кримінального кодексу України)</a:t>
            </a:r>
            <a:endParaRPr lang="ru-RU" sz="2000" dirty="0"/>
          </a:p>
        </p:txBody>
      </p:sp>
      <p:pic>
        <p:nvPicPr>
          <p:cNvPr id="1026" name="Picture 2" descr="erd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3" y="1865268"/>
            <a:ext cx="4953000" cy="700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865232"/>
            <a:ext cx="4514117" cy="6388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05" y="1967664"/>
            <a:ext cx="444532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79" y="0"/>
            <a:ext cx="2375621" cy="10463718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6862" y="8575149"/>
            <a:ext cx="1249876" cy="131492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315" y="550343"/>
            <a:ext cx="1249876" cy="1314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95400" y="2019300"/>
            <a:ext cx="12344400" cy="748875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/>
              <a:t>ВПРОВАДЖЕННЯ НАВЧАЛЬНО-ІНФОРМАЦІЙНОГО ПРОГРАМНОГО КОМПЛЕКСУ ЗАПЛАНОВАНО У ВЗАЄМОДІЇ ІЗ </a:t>
            </a:r>
          </a:p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СЛІДЧИМИ УПРАВЛІННЯМИ ГУНП В ДОНЕЦЬКІЙ ТА КІРОВОГРАДСЬКІЙ ОБЛАСТЕЙ</a:t>
            </a:r>
          </a:p>
          <a:p>
            <a:pPr algn="ctr"/>
            <a:endParaRPr lang="uk-UA" sz="3000" b="1" dirty="0" smtClean="0"/>
          </a:p>
          <a:p>
            <a:pPr algn="ctr"/>
            <a:endParaRPr lang="uk-UA" sz="3000" b="1" dirty="0"/>
          </a:p>
          <a:p>
            <a:pPr algn="ctr"/>
            <a:endParaRPr lang="uk-UA" sz="3000" b="1" dirty="0" smtClean="0"/>
          </a:p>
          <a:p>
            <a:pPr algn="ctr"/>
            <a:r>
              <a:rPr lang="uk-UA" sz="3000" b="1" dirty="0" smtClean="0"/>
              <a:t>РЕАЛІЗАЦІЇ ПРОЄКТУ ПЛАНУЄТЬСЯ НА </a:t>
            </a:r>
            <a:r>
              <a:rPr lang="uk-UA" sz="3600" b="1" dirty="0" smtClean="0">
                <a:solidFill>
                  <a:schemeClr val="tx1"/>
                </a:solidFill>
              </a:rPr>
              <a:t>ЧЕРВЕНЬ-ЛИПЕНЬ 2024 РОКУ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47" r="-21847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6249" y="7048496"/>
            <a:ext cx="6749828" cy="264687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uk-UA" alt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КАФЕДРА СОЦІАЛЬНО-ГУМАНІТАРНИХ ДИСЦИПЛІН</a:t>
            </a:r>
          </a:p>
          <a:p>
            <a:r>
              <a:rPr lang="uk-UA" alt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Факультету № 1 ДонДУВС </a:t>
            </a:r>
            <a:endParaRPr lang="uk-UA" altLang="uk-UA" sz="4000" b="1" dirty="0">
              <a:solidFill>
                <a:schemeClr val="tx2">
                  <a:lumMod val="75000"/>
                </a:schemeClr>
              </a:solidFill>
              <a:latin typeface="+mj-lt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endParaRPr lang="ru-RU" altLang="ru-RU" sz="2800" b="1" i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pPr lvl="0" algn="just">
              <a:buClr>
                <a:srgbClr val="FFFFFF"/>
              </a:buClr>
              <a:buSzPts val="1700"/>
            </a:pP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3009900"/>
            <a:ext cx="8305800" cy="286232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alt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КОНЦЕПЦІЯ НАВЧАЛЬНОГО КУРСУ «КРИЗОВА ПСИХОЛОГІЯ»</a:t>
            </a:r>
          </a:p>
          <a:p>
            <a:pPr indent="450215" algn="ctr">
              <a:tabLst>
                <a:tab pos="540385" algn="l"/>
                <a:tab pos="630555" algn="l"/>
              </a:tabLst>
            </a:pPr>
            <a:endParaRPr lang="uk-UA" altLang="uk-UA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alt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КОНЦЕПЦІЯ ПРОЄКТУ «НЕЗЛАМНІ»</a:t>
            </a:r>
            <a:endParaRPr lang="uk-UA" altLang="uk-UA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0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47" r="-21847"/>
              </a:stretch>
            </a:blipFill>
          </p:spPr>
          <p:txBody>
            <a:bodyPr numCol="1"/>
            <a:lstStyle/>
            <a:p>
              <a:pPr marL="0" marR="0" lv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alt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450589" y="5067300"/>
            <a:ext cx="7608812" cy="4943116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  <p:txBody>
            <a:bodyPr numCol="1"/>
            <a:lstStyle/>
            <a:p>
              <a:pPr marL="0" marR="0" lv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alt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1" y="2286000"/>
            <a:ext cx="10044286" cy="7755969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indent="450215" algn="just">
              <a:tabLst>
                <a:tab pos="540385" algn="l"/>
                <a:tab pos="630555" algn="l"/>
              </a:tabLst>
            </a:pPr>
            <a:r>
              <a:rPr lang="uk-UA" sz="3600" b="1" dirty="0"/>
              <a:t>Психологічне забезпечення працівників та особового складу органів системи МВС суттєво посилюється, зокрема й через реалізацію </a:t>
            </a:r>
            <a:r>
              <a:rPr lang="uk-UA" sz="3600" b="1" dirty="0" err="1"/>
              <a:t>проєкту</a:t>
            </a:r>
            <a:r>
              <a:rPr lang="uk-UA" sz="3600" b="1" dirty="0"/>
              <a:t> </a:t>
            </a:r>
            <a:r>
              <a:rPr lang="en-GB" sz="3600" b="1" dirty="0"/>
              <a:t>Mental </a:t>
            </a:r>
            <a:r>
              <a:rPr lang="en-GB" sz="3600" b="1" dirty="0" smtClean="0"/>
              <a:t>tutor</a:t>
            </a:r>
            <a:r>
              <a:rPr lang="uk-UA" sz="3600" b="1" dirty="0" smtClean="0"/>
              <a:t> (нарада </a:t>
            </a:r>
            <a:r>
              <a:rPr lang="uk-UA" sz="3600" b="1" dirty="0"/>
              <a:t>щодо актуальних напрямів психологічного забезпечення в органах МВС на 2024 </a:t>
            </a:r>
            <a:r>
              <a:rPr lang="uk-UA" sz="3600" b="1" dirty="0" smtClean="0"/>
              <a:t>рік).</a:t>
            </a:r>
          </a:p>
          <a:p>
            <a:pPr indent="450215" algn="just">
              <a:tabLst>
                <a:tab pos="540385" algn="l"/>
                <a:tab pos="630555" algn="l"/>
              </a:tabLst>
            </a:pPr>
            <a:r>
              <a:rPr lang="uk-UA" alt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uk-UA" alt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прогнозами</a:t>
            </a:r>
            <a:r>
              <a:rPr lang="uk-UA" altLang="uk-UA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Міністерства у справах ветеранів найближчим часом масив громадян, які потребуватимуть різного роду допомоги зросте щонайменше до 4-5 мільйонів осіб.</a:t>
            </a:r>
          </a:p>
          <a:p>
            <a:pPr indent="450215" algn="just"/>
            <a:r>
              <a:rPr sz="3600" dirty="0" err="1">
                <a:solidFill>
                  <a:srgbClr val="000000"/>
                </a:solidFill>
                <a:latin typeface="Times New Roman"/>
              </a:rPr>
              <a:t>За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даними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МОЗ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поширеність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ПТСР в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Україні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становить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25%, в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зоні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ризику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розвитку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ПТСР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перебуває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57%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населення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sz="3600" dirty="0" err="1">
                <a:solidFill>
                  <a:srgbClr val="000000"/>
                </a:solidFill>
                <a:latin typeface="Times New Roman"/>
              </a:rPr>
              <a:t>України</a:t>
            </a:r>
            <a:r>
              <a:rPr sz="3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indent="450215" algn="just"/>
            <a:endParaRPr sz="3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43199" y="270966"/>
            <a:ext cx="5905195" cy="87203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ctr" defTabSz="914400" rtl="0" eaLnBrk="1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3200" b="1" i="0" u="none" strike="noStrike" kern="1200" cap="none" spc="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АКТУАЛЬНІСТЬ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240" y="0"/>
            <a:ext cx="217291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1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915</Words>
  <Application>Microsoft Office PowerPoint</Application>
  <PresentationFormat>Произвольный</PresentationFormat>
  <Paragraphs>229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Agrandir Wide Bold</vt:lpstr>
      <vt:lpstr>Impact</vt:lpstr>
      <vt:lpstr>Times New Roman</vt:lpstr>
      <vt:lpstr>Arial</vt:lpstr>
      <vt:lpstr>Arial Black</vt:lpstr>
      <vt:lpstr>Symbol</vt:lpstr>
      <vt:lpstr>Century Schoolbook</vt:lpstr>
      <vt:lpstr>Agrandir Wide Thin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EDU_DONSUIA_CAMPUS_ПАРТНЕРСТВО_ТА_ВІДПОВІДАЛЬНІСТЬ_СТЕЙКХОЛДЕРІВ.pptx</dc:title>
  <dc:creator>Admin</dc:creator>
  <cp:lastModifiedBy>DUVS6</cp:lastModifiedBy>
  <cp:revision>105</cp:revision>
  <dcterms:created xsi:type="dcterms:W3CDTF">2006-08-16T00:00:00Z</dcterms:created>
  <dcterms:modified xsi:type="dcterms:W3CDTF">2024-04-16T07:02:35Z</dcterms:modified>
  <dc:identifier>DAF0EZBLDiU</dc:identifier>
</cp:coreProperties>
</file>